
<file path=[Content_Types].xml><?xml version="1.0" encoding="utf-8"?>
<Types xmlns="http://schemas.openxmlformats.org/package/2006/content-types">
  <Default Extension="rels" ContentType="application/vnd.openxmlformats-package.relationships+xml"/>
  <Override PartName="/ppt/slideLayouts/slideLayout1.xml" ContentType="application/vnd.openxmlformats-officedocument.presentationml.slideLayout+xml"/>
  <Default Extension="png" ContentType="image/png"/>
  <Override PartName="/ppt/slides/slide11.xml" ContentType="application/vnd.openxmlformats-officedocument.presentationml.slide+xml"/>
  <Default Extension="xml" ContentType="application/xml"/>
  <Override PartName="/ppt/slides/slide9.xml" ContentType="application/vnd.openxmlformats-officedocument.presentationml.slide+xml"/>
  <Default Extension="jpeg" ContentType="image/jpeg"/>
  <Override PartName="/ppt/tableStyles.xml" ContentType="application/vnd.openxmlformats-officedocument.presentationml.tableStyles+xml"/>
  <Override PartName="/ppt/slideLayouts/slideLayout8.xml" ContentType="application/vnd.openxmlformats-officedocument.presentationml.slideLayout+xml"/>
  <Override PartName="/ppt/slides/slide7.xml" ContentType="application/vnd.openxmlformats-officedocument.presentationml.slide+xml"/>
  <Override PartName="/ppt/notesSlides/notesSlide1.xml" ContentType="application/vnd.openxmlformats-officedocument.presentationml.notesSlide+xml"/>
  <Override PartName="/ppt/commentAuthors.xml" ContentType="application/vnd.openxmlformats-officedocument.presentationml.commentAuthors+xml"/>
  <Override PartName="/ppt/slideLayouts/slideLayout6.xml" ContentType="application/vnd.openxmlformats-officedocument.presentationml.slideLayout+xml"/>
  <Override PartName="/ppt/slides/slide5.xml" ContentType="application/vnd.openxmlformats-officedocument.presentationml.slide+xml"/>
  <Override PartName="/ppt/slides/slide16.xml" ContentType="application/vnd.openxmlformats-officedocument.presentationml.slide+xml"/>
  <Override PartName="/ppt/theme/theme2.xml" ContentType="application/vnd.openxmlformats-officedocument.theme+xml"/>
  <Override PartName="/ppt/slideMasters/slideMaster1.xml" ContentType="application/vnd.openxmlformats-officedocument.presentationml.slideMaster+xml"/>
  <Override PartName="/ppt/slideLayouts/slideLayout4.xml" ContentType="application/vnd.openxmlformats-officedocument.presentationml.slideLayout+xml"/>
  <Override PartName="/ppt/slides/slide3.xml" ContentType="application/vnd.openxmlformats-officedocument.presentationml.slide+xml"/>
  <Override PartName="/ppt/slideLayouts/slideLayout10.xml" ContentType="application/vnd.openxmlformats-officedocument.presentationml.slideLayout+xml"/>
  <Override PartName="/ppt/slides/slide14.xml" ContentType="application/vnd.openxmlformats-officedocument.presentationml.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Layouts/slideLayout2.xml" ContentType="application/vnd.openxmlformats-officedocument.presentationml.slideLayout+xml"/>
  <Override PartName="/ppt/slides/slide1.xml" ContentType="application/vnd.openxmlformats-officedocument.presentationml.slide+xml"/>
  <Override PartName="/ppt/slides/slide12.xml" ContentType="application/vnd.openxmlformats-officedocument.presentationml.slide+xml"/>
  <Default Extension="bin" ContentType="application/vnd.openxmlformats-officedocument.presentationml.printerSettings"/>
  <Override PartName="/ppt/comments/comment1.xml" ContentType="application/vnd.openxmlformats-officedocument.presentationml.comments+xml"/>
  <Override PartName="/ppt/slides/slide10.xml" ContentType="application/vnd.openxmlformats-officedocument.presentationml.slide+xml"/>
  <Override PartName="/ppt/viewProps.xml" ContentType="application/vnd.openxmlformats-officedocument.presentationml.viewProps+xml"/>
  <Override PartName="/ppt/slides/slide8.xml" ContentType="application/vnd.openxmlformats-officedocument.presentationml.slide+xml"/>
  <Override PartName="/ppt/presentation.xml" ContentType="application/vnd.openxmlformats-officedocument.presentationml.presentation.main+xml"/>
  <Override PartName="/ppt/slideLayouts/slideLayout9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5.xml" ContentType="application/vnd.openxmlformats-officedocument.presentationml.slideLayout+xml"/>
  <Override PartName="/ppt/slides/slide4.xml" ContentType="application/vnd.openxmlformats-officedocument.presentationml.slide+xml"/>
  <Override PartName="/ppt/slideLayouts/slideLayout11.xml" ContentType="application/vnd.openxmlformats-officedocument.presentationml.slideLayout+xml"/>
  <Override PartName="/ppt/slides/slide15.xml" ContentType="application/vnd.openxmlformats-officedocument.presentationml.slide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slideLayouts/slideLayout3.xml" ContentType="application/vnd.openxmlformats-officedocument.presentationml.slideLayout+xml"/>
  <Override PartName="/ppt/slides/slide2.xml" ContentType="application/vnd.openxmlformats-officedocument.presentationml.slide+xml"/>
  <Override PartName="/ppt/slides/slide13.xml" ContentType="application/vnd.openxmlformats-officedocument.presentationml.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aveSubsetFonts="1" autoCompressPictures="0">
  <p:sldMasterIdLst>
    <p:sldMasterId id="2147483648" r:id="rId1"/>
  </p:sldMasterIdLst>
  <p:notesMasterIdLst>
    <p:notesMasterId r:id="rId18"/>
  </p:notesMasterIdLst>
  <p:sldIdLst>
    <p:sldId id="270" r:id="rId2"/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71" r:id="rId14"/>
    <p:sldId id="267" r:id="rId15"/>
    <p:sldId id="268" r:id="rId16"/>
    <p:sldId id="269" r:id="rId17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mAuthor id="0" name="MaryBeth Braker" initials="MB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normalViewPr>
    <p:restoredLeft sz="15620"/>
    <p:restoredTop sz="94660"/>
  </p:normalViewPr>
  <p:slideViewPr>
    <p:cSldViewPr snapToGrid="0" snapToObjects="1">
      <p:cViewPr varScale="1">
        <p:scale>
          <a:sx n="56" d="100"/>
          <a:sy n="56" d="100"/>
        </p:scale>
        <p:origin x="-1000" y="-10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commentAuthors" Target="commentAuthors.xml"/><Relationship Id="rId21" Type="http://schemas.openxmlformats.org/officeDocument/2006/relationships/presProps" Target="presProps.xml"/><Relationship Id="rId22" Type="http://schemas.openxmlformats.org/officeDocument/2006/relationships/viewProps" Target="viewProps.xml"/><Relationship Id="rId23" Type="http://schemas.openxmlformats.org/officeDocument/2006/relationships/theme" Target="theme/theme1.xml"/><Relationship Id="rId24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notesMaster" Target="notesMasters/notesMaster1.xml"/><Relationship Id="rId19" Type="http://schemas.openxmlformats.org/officeDocument/2006/relationships/printerSettings" Target="printerSettings/printerSettings1.bin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comments/comment1.xml><?xml version="1.0" encoding="utf-8"?>
<p:cm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m authorId="0" dt="2014-09-09T22:31:56.508" idx="1">
    <p:pos x="10" y="10"/>
    <p:text/>
  </p:cm>
</p:cmLst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1555F94-D70C-8C4E-A00B-82BDAFA441E1}" type="datetimeFigureOut">
              <a:rPr lang="en-US" smtClean="0"/>
              <a:pPr/>
              <a:t>1/5/17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CBBC90C-0CD0-8A46-9D40-B0D74FC7231E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3315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/>
          </a:p>
        </p:txBody>
      </p:sp>
      <p:sp>
        <p:nvSpPr>
          <p:cNvPr id="1331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C55FAF09-3BB6-2B4D-828A-DE4674B90464}" type="slidenum">
              <a:rPr lang="en-US"/>
              <a:pPr/>
              <a:t>10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8A64D8-B1DD-1F45-975C-13BD6DD98D99}" type="datetimeFigureOut">
              <a:rPr lang="en-US" smtClean="0"/>
              <a:pPr/>
              <a:t>1/5/17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ED7755-DFAB-4147-BD0D-827B13BB798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8A64D8-B1DD-1F45-975C-13BD6DD98D99}" type="datetimeFigureOut">
              <a:rPr lang="en-US" smtClean="0"/>
              <a:pPr/>
              <a:t>1/5/17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ED7755-DFAB-4147-BD0D-827B13BB798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8A64D8-B1DD-1F45-975C-13BD6DD98D99}" type="datetimeFigureOut">
              <a:rPr lang="en-US" smtClean="0"/>
              <a:pPr/>
              <a:t>1/5/17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ED7755-DFAB-4147-BD0D-827B13BB798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8A64D8-B1DD-1F45-975C-13BD6DD98D99}" type="datetimeFigureOut">
              <a:rPr lang="en-US" smtClean="0"/>
              <a:pPr/>
              <a:t>1/5/17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ED7755-DFAB-4147-BD0D-827B13BB798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8A64D8-B1DD-1F45-975C-13BD6DD98D99}" type="datetimeFigureOut">
              <a:rPr lang="en-US" smtClean="0"/>
              <a:pPr/>
              <a:t>1/5/17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ED7755-DFAB-4147-BD0D-827B13BB798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8A64D8-B1DD-1F45-975C-13BD6DD98D99}" type="datetimeFigureOut">
              <a:rPr lang="en-US" smtClean="0"/>
              <a:pPr/>
              <a:t>1/5/17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ED7755-DFAB-4147-BD0D-827B13BB798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8A64D8-B1DD-1F45-975C-13BD6DD98D99}" type="datetimeFigureOut">
              <a:rPr lang="en-US" smtClean="0"/>
              <a:pPr/>
              <a:t>1/5/17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ED7755-DFAB-4147-BD0D-827B13BB798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8A64D8-B1DD-1F45-975C-13BD6DD98D99}" type="datetimeFigureOut">
              <a:rPr lang="en-US" smtClean="0"/>
              <a:pPr/>
              <a:t>1/5/17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ED7755-DFAB-4147-BD0D-827B13BB798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8A64D8-B1DD-1F45-975C-13BD6DD98D99}" type="datetimeFigureOut">
              <a:rPr lang="en-US" smtClean="0"/>
              <a:pPr/>
              <a:t>1/5/17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ED7755-DFAB-4147-BD0D-827B13BB798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8A64D8-B1DD-1F45-975C-13BD6DD98D99}" type="datetimeFigureOut">
              <a:rPr lang="en-US" smtClean="0"/>
              <a:pPr/>
              <a:t>1/5/17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ED7755-DFAB-4147-BD0D-827B13BB798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8A64D8-B1DD-1F45-975C-13BD6DD98D99}" type="datetimeFigureOut">
              <a:rPr lang="en-US" smtClean="0"/>
              <a:pPr/>
              <a:t>1/5/17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ED7755-DFAB-4147-BD0D-827B13BB798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28A64D8-B1DD-1F45-975C-13BD6DD98D99}" type="datetimeFigureOut">
              <a:rPr lang="en-US" smtClean="0"/>
              <a:pPr/>
              <a:t>1/5/17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4ED7755-DFAB-4147-BD0D-827B13BB7983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comments" Target="../comments/commen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2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228633" y="2573500"/>
            <a:ext cx="5417116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 smtClean="0"/>
              <a:t>1. DSA diverges from other schools there really isn't any bullying.</a:t>
            </a:r>
            <a:endParaRPr lang="en-US" sz="2800" dirty="0"/>
          </a:p>
        </p:txBody>
      </p:sp>
      <p:sp>
        <p:nvSpPr>
          <p:cNvPr id="5" name="Rectangle 4"/>
          <p:cNvSpPr/>
          <p:nvPr/>
        </p:nvSpPr>
        <p:spPr>
          <a:xfrm>
            <a:off x="1228633" y="3907024"/>
            <a:ext cx="7026679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 smtClean="0"/>
              <a:t>2. DSA diverges from many schools because students from here do not judge other students based on clothing and sexuality they make them feel welcomed.</a:t>
            </a:r>
            <a:endParaRPr lang="en-US" sz="2800" dirty="0"/>
          </a:p>
        </p:txBody>
      </p:sp>
      <p:sp>
        <p:nvSpPr>
          <p:cNvPr id="6" name="TextBox 5"/>
          <p:cNvSpPr txBox="1"/>
          <p:nvPr/>
        </p:nvSpPr>
        <p:spPr>
          <a:xfrm>
            <a:off x="339945" y="1316736"/>
            <a:ext cx="791536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/>
              <a:t>Warm Up: Read the two sentences below. </a:t>
            </a:r>
            <a:endParaRPr lang="en-US" sz="2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8458200" cy="1470025"/>
          </a:xfrm>
        </p:spPr>
        <p:txBody>
          <a:bodyPr>
            <a:normAutofit fontScale="90000"/>
          </a:bodyPr>
          <a:lstStyle/>
          <a:p>
            <a:pPr lvl="0" defTabSz="914400" eaLnBrk="0" fontAlgn="base" hangingPunct="0">
              <a:spcBef>
                <a:spcPct val="20000"/>
              </a:spcBef>
              <a:spcAft>
                <a:spcPct val="0"/>
              </a:spcAft>
            </a:pPr>
            <a:r>
              <a:rPr kumimoji="0" lang="en-US" sz="3200" b="1" i="0" u="none" strike="noStrike" kern="0" cap="none" spc="0" normalizeH="0" baseline="0" noProof="0" dirty="0" smtClean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Century Gothic"/>
                <a:ea typeface="+mn-ea"/>
                <a:cs typeface="+mn-cs"/>
              </a:rPr>
              <a:t>Today’s Focus:  </a:t>
            </a:r>
            <a:br>
              <a:rPr kumimoji="0" lang="en-US" sz="3200" b="1" i="0" u="none" strike="noStrike" kern="0" cap="none" spc="0" normalizeH="0" baseline="0" noProof="0" dirty="0" smtClean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Century Gothic"/>
                <a:ea typeface="+mn-ea"/>
                <a:cs typeface="+mn-cs"/>
              </a:rPr>
            </a:br>
            <a:r>
              <a:rPr kumimoji="0" lang="en-US" sz="3200" b="1" i="0" u="none" strike="noStrike" kern="0" cap="none" spc="0" normalizeH="0" baseline="0" noProof="0" dirty="0" smtClean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Century Gothic"/>
                <a:ea typeface="+mn-ea"/>
                <a:cs typeface="+mn-cs"/>
              </a:rPr>
              <a:t/>
            </a:r>
            <a:br>
              <a:rPr kumimoji="0" lang="en-US" sz="3200" b="1" i="0" u="none" strike="noStrike" kern="0" cap="none" spc="0" normalizeH="0" baseline="0" noProof="0" dirty="0" smtClean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Century Gothic"/>
                <a:ea typeface="+mn-ea"/>
                <a:cs typeface="+mn-cs"/>
              </a:rPr>
            </a:br>
            <a:r>
              <a:rPr lang="en-US" sz="3200" b="1" kern="0" dirty="0" smtClean="0">
                <a:solidFill>
                  <a:schemeClr val="accent1"/>
                </a:solidFill>
                <a:latin typeface="Century Gothic"/>
              </a:rPr>
              <a:t>Avoiding Run-on sentences and Fragments!</a:t>
            </a:r>
            <a:r>
              <a:rPr lang="en-US" sz="3200" b="1" kern="0" dirty="0" smtClean="0">
                <a:solidFill>
                  <a:schemeClr val="accent1"/>
                </a:solidFill>
                <a:latin typeface="Century Gothic"/>
                <a:ea typeface="+mn-ea"/>
                <a:cs typeface="+mn-cs"/>
              </a:rPr>
              <a:t/>
            </a:r>
            <a:br>
              <a:rPr lang="en-US" sz="3200" b="1" kern="0" dirty="0" smtClean="0">
                <a:solidFill>
                  <a:schemeClr val="accent1"/>
                </a:solidFill>
                <a:latin typeface="Century Gothic"/>
                <a:ea typeface="+mn-ea"/>
                <a:cs typeface="+mn-cs"/>
              </a:rPr>
            </a:br>
            <a:r>
              <a:rPr kumimoji="0" lang="en-US" sz="3200" b="1" i="0" u="none" strike="noStrike" kern="0" cap="none" spc="0" normalizeH="0" baseline="0" noProof="0" dirty="0" smtClean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Century Gothic"/>
                <a:ea typeface="+mn-ea"/>
                <a:cs typeface="+mn-cs"/>
              </a:rPr>
              <a:t/>
            </a:r>
            <a:br>
              <a:rPr kumimoji="0" lang="en-US" sz="3200" b="1" i="0" u="none" strike="noStrike" kern="0" cap="none" spc="0" normalizeH="0" baseline="0" noProof="0" dirty="0" smtClean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Century Gothic"/>
                <a:ea typeface="+mn-ea"/>
                <a:cs typeface="+mn-cs"/>
              </a:rPr>
            </a:br>
            <a:r>
              <a:rPr kumimoji="0" lang="en-US" sz="3200" b="1" i="0" u="none" strike="noStrike" kern="0" cap="none" spc="0" normalizeH="0" baseline="0" noProof="0" dirty="0" smtClean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Century Gothic"/>
                <a:ea typeface="+mn-ea"/>
                <a:cs typeface="+mn-cs"/>
              </a:rPr>
              <a:t>Independent Clauses </a:t>
            </a:r>
            <a:br>
              <a:rPr kumimoji="0" lang="en-US" sz="3200" b="1" i="0" u="none" strike="noStrike" kern="0" cap="none" spc="0" normalizeH="0" baseline="0" noProof="0" dirty="0" smtClean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Century Gothic"/>
                <a:ea typeface="+mn-ea"/>
                <a:cs typeface="+mn-cs"/>
              </a:rPr>
            </a:br>
            <a:r>
              <a:rPr kumimoji="0" lang="en-US" sz="3200" b="1" i="0" u="none" strike="noStrike" kern="0" cap="none" spc="0" normalizeH="0" baseline="0" noProof="0" dirty="0" smtClean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Century Gothic"/>
                <a:ea typeface="+mn-ea"/>
                <a:cs typeface="+mn-cs"/>
              </a:rPr>
              <a:t>Dependent Clauses </a:t>
            </a:r>
            <a:br>
              <a:rPr kumimoji="0" lang="en-US" sz="3200" b="1" i="0" u="none" strike="noStrike" kern="0" cap="none" spc="0" normalizeH="0" baseline="0" noProof="0" dirty="0" smtClean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Century Gothic"/>
                <a:ea typeface="+mn-ea"/>
                <a:cs typeface="+mn-cs"/>
              </a:rPr>
            </a:br>
            <a:r>
              <a:rPr kumimoji="0" lang="en-US" sz="3200" b="1" i="0" u="none" strike="noStrike" kern="0" cap="none" spc="0" normalizeH="0" baseline="0" noProof="0" dirty="0" smtClean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Century Gothic"/>
                <a:ea typeface="+mn-ea"/>
                <a:cs typeface="+mn-cs"/>
              </a:rPr>
              <a:t>Coordinating</a:t>
            </a:r>
            <a:r>
              <a:rPr kumimoji="0" lang="en-US" sz="3200" b="1" i="0" u="none" strike="noStrike" kern="0" cap="none" spc="0" normalizeH="0" noProof="0" dirty="0" smtClean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Century Gothic"/>
                <a:ea typeface="+mn-ea"/>
                <a:cs typeface="+mn-cs"/>
              </a:rPr>
              <a:t> Conjunctions</a:t>
            </a:r>
            <a:br>
              <a:rPr kumimoji="0" lang="en-US" sz="3200" b="1" i="0" u="none" strike="noStrike" kern="0" cap="none" spc="0" normalizeH="0" noProof="0" dirty="0" smtClean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Century Gothic"/>
                <a:ea typeface="+mn-ea"/>
                <a:cs typeface="+mn-cs"/>
              </a:rPr>
            </a:br>
            <a:r>
              <a:rPr lang="en-US" sz="3200" b="1" kern="0" dirty="0" smtClean="0">
                <a:solidFill>
                  <a:schemeClr val="accent1"/>
                </a:solidFill>
                <a:latin typeface="Century Gothic"/>
                <a:ea typeface="+mn-ea"/>
                <a:cs typeface="+mn-cs"/>
              </a:rPr>
              <a:t>Subordinate Conjunctions</a:t>
            </a:r>
            <a:r>
              <a:rPr kumimoji="0" lang="en-US" sz="3200" b="1" i="0" u="none" strike="noStrike" kern="0" cap="none" spc="0" normalizeH="0" noProof="0" dirty="0" smtClean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Century Gothic"/>
                <a:ea typeface="+mn-ea"/>
                <a:cs typeface="+mn-cs"/>
              </a:rPr>
              <a:t/>
            </a:r>
            <a:br>
              <a:rPr kumimoji="0" lang="en-US" sz="3200" b="1" i="0" u="none" strike="noStrike" kern="0" cap="none" spc="0" normalizeH="0" noProof="0" dirty="0" smtClean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Century Gothic"/>
                <a:ea typeface="+mn-ea"/>
                <a:cs typeface="+mn-cs"/>
              </a:rPr>
            </a:br>
            <a:r>
              <a:rPr kumimoji="0" lang="en-US" sz="20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/>
            </a:r>
            <a:br>
              <a:rPr kumimoji="0" lang="en-US" sz="20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</a:br>
            <a:endParaRPr lang="en-U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b="1" dirty="0">
                <a:latin typeface="Century Gothic"/>
              </a:rPr>
              <a:t>Clauses</a:t>
            </a:r>
          </a:p>
        </p:txBody>
      </p:sp>
      <p:sp>
        <p:nvSpPr>
          <p:cNvPr id="5123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rmAutofit fontScale="47500" lnSpcReduction="20000"/>
          </a:bodyPr>
          <a:lstStyle/>
          <a:p>
            <a:pPr algn="ctr" eaLnBrk="1" hangingPunct="1">
              <a:lnSpc>
                <a:spcPct val="90000"/>
              </a:lnSpc>
              <a:buFont typeface="Wingdings" pitchFamily="-101" charset="2"/>
              <a:buNone/>
            </a:pPr>
            <a:r>
              <a:rPr lang="en-US" dirty="0" smtClean="0"/>
              <a:t>	</a:t>
            </a:r>
            <a:r>
              <a:rPr lang="en-US" sz="5760" dirty="0" smtClean="0"/>
              <a:t>Let’s review </a:t>
            </a:r>
            <a:r>
              <a:rPr lang="en-US" sz="5760" u="sng" dirty="0" smtClean="0"/>
              <a:t>clause</a:t>
            </a:r>
            <a:r>
              <a:rPr lang="en-US" sz="5760" dirty="0"/>
              <a:t>: </a:t>
            </a:r>
          </a:p>
          <a:p>
            <a:pPr algn="ctr" eaLnBrk="1" hangingPunct="1">
              <a:lnSpc>
                <a:spcPct val="90000"/>
              </a:lnSpc>
              <a:buFont typeface="Wingdings" pitchFamily="-101" charset="2"/>
              <a:buNone/>
            </a:pPr>
            <a:endParaRPr lang="en-US" sz="5760" dirty="0"/>
          </a:p>
          <a:p>
            <a:pPr algn="ctr" eaLnBrk="1" hangingPunct="1">
              <a:lnSpc>
                <a:spcPct val="90000"/>
              </a:lnSpc>
              <a:buFont typeface="Wingdings" pitchFamily="-101" charset="2"/>
              <a:buNone/>
            </a:pPr>
            <a:r>
              <a:rPr lang="en-US" sz="5760" b="1" dirty="0"/>
              <a:t>Clause</a:t>
            </a:r>
            <a:r>
              <a:rPr lang="en-US" sz="5760" dirty="0" smtClean="0"/>
              <a:t> is </a:t>
            </a:r>
            <a:r>
              <a:rPr lang="en-US" sz="5760" dirty="0"/>
              <a:t>a group of words with a </a:t>
            </a:r>
          </a:p>
          <a:p>
            <a:pPr algn="ctr" eaLnBrk="1" hangingPunct="1">
              <a:lnSpc>
                <a:spcPct val="90000"/>
              </a:lnSpc>
              <a:buFont typeface="Wingdings" pitchFamily="-101" charset="2"/>
              <a:buNone/>
            </a:pPr>
            <a:r>
              <a:rPr lang="en-US" sz="5760" u="sng" dirty="0"/>
              <a:t>subject</a:t>
            </a:r>
            <a:r>
              <a:rPr lang="en-US" sz="5760" dirty="0"/>
              <a:t> and a </a:t>
            </a:r>
            <a:r>
              <a:rPr lang="en-US" sz="5760" u="sng" dirty="0"/>
              <a:t>verb.</a:t>
            </a:r>
            <a:r>
              <a:rPr lang="en-US" sz="5760" dirty="0"/>
              <a:t> </a:t>
            </a:r>
          </a:p>
          <a:p>
            <a:pPr algn="ctr" eaLnBrk="1" hangingPunct="1">
              <a:lnSpc>
                <a:spcPct val="90000"/>
              </a:lnSpc>
              <a:buFont typeface="Wingdings" pitchFamily="-101" charset="2"/>
              <a:buNone/>
            </a:pPr>
            <a:endParaRPr lang="en-US" sz="5760" u="sng" dirty="0"/>
          </a:p>
          <a:p>
            <a:pPr algn="ctr" eaLnBrk="1" hangingPunct="1">
              <a:lnSpc>
                <a:spcPct val="90000"/>
              </a:lnSpc>
              <a:buFont typeface="Wingdings" pitchFamily="-101" charset="2"/>
              <a:buNone/>
            </a:pPr>
            <a:r>
              <a:rPr lang="en-US" sz="5760" dirty="0"/>
              <a:t>There are 2 types of clauses</a:t>
            </a:r>
            <a:r>
              <a:rPr lang="en-US" sz="5760" dirty="0" smtClean="0"/>
              <a:t>:</a:t>
            </a:r>
          </a:p>
          <a:p>
            <a:pPr algn="ctr" eaLnBrk="1" hangingPunct="1">
              <a:lnSpc>
                <a:spcPct val="90000"/>
              </a:lnSpc>
              <a:buFont typeface="Wingdings" pitchFamily="-101" charset="2"/>
              <a:buNone/>
            </a:pPr>
            <a:r>
              <a:rPr lang="en-US" sz="5760" dirty="0" smtClean="0"/>
              <a:t> </a:t>
            </a:r>
            <a:r>
              <a:rPr lang="en-US" sz="5760" dirty="0"/>
              <a:t>	</a:t>
            </a:r>
            <a:r>
              <a:rPr lang="en-US" sz="5760" dirty="0" smtClean="0"/>
              <a:t>	</a:t>
            </a:r>
          </a:p>
          <a:p>
            <a:pPr algn="ctr" eaLnBrk="1" hangingPunct="1">
              <a:lnSpc>
                <a:spcPct val="90000"/>
              </a:lnSpc>
              <a:buFont typeface="Wingdings" pitchFamily="-101" charset="2"/>
              <a:buNone/>
            </a:pPr>
            <a:r>
              <a:rPr lang="en-US" sz="5760" b="1" u="sng" dirty="0" smtClean="0"/>
              <a:t>independent</a:t>
            </a:r>
            <a:r>
              <a:rPr lang="en-US" sz="5760" dirty="0" smtClean="0"/>
              <a:t> </a:t>
            </a:r>
            <a:r>
              <a:rPr lang="en-US" sz="5760" dirty="0"/>
              <a:t>and </a:t>
            </a:r>
            <a:r>
              <a:rPr lang="en-US" sz="5760" b="1" u="sng" dirty="0" smtClean="0"/>
              <a:t>dependent</a:t>
            </a:r>
            <a:r>
              <a:rPr lang="en-US" sz="5760" dirty="0" smtClean="0"/>
              <a:t>	</a:t>
            </a:r>
            <a:endParaRPr lang="en-US" sz="5760" dirty="0"/>
          </a:p>
          <a:p>
            <a:pPr eaLnBrk="1" hangingPunct="1">
              <a:lnSpc>
                <a:spcPct val="90000"/>
              </a:lnSpc>
              <a:buFont typeface="Wingdings" pitchFamily="-101" charset="2"/>
              <a:buNone/>
            </a:pPr>
            <a:endParaRPr lang="en-US" u="sng" dirty="0"/>
          </a:p>
          <a:p>
            <a:pPr eaLnBrk="1" hangingPunct="1">
              <a:lnSpc>
                <a:spcPct val="90000"/>
              </a:lnSpc>
              <a:buFont typeface="Wingdings" pitchFamily="-101" charset="2"/>
              <a:buNone/>
            </a:pPr>
            <a:endParaRPr lang="en-US" dirty="0"/>
          </a:p>
          <a:p>
            <a:pPr eaLnBrk="1" hangingPunct="1">
              <a:lnSpc>
                <a:spcPct val="90000"/>
              </a:lnSpc>
              <a:buFont typeface="Wingdings" pitchFamily="-101" charset="2"/>
              <a:buNone/>
            </a:pPr>
            <a:r>
              <a:rPr lang="en-US" dirty="0"/>
              <a:t>	</a:t>
            </a:r>
          </a:p>
          <a:p>
            <a:pPr eaLnBrk="1" hangingPunct="1">
              <a:lnSpc>
                <a:spcPct val="90000"/>
              </a:lnSpc>
              <a:buFont typeface="Wingdings" pitchFamily="-101" charset="2"/>
              <a:buNone/>
            </a:pPr>
            <a:r>
              <a:rPr lang="en-US" dirty="0"/>
              <a:t>	</a:t>
            </a:r>
          </a:p>
          <a:p>
            <a:pPr eaLnBrk="1" hangingPunct="1">
              <a:lnSpc>
                <a:spcPct val="90000"/>
              </a:lnSpc>
              <a:buFont typeface="Wingdings" pitchFamily="-101" charset="2"/>
              <a:buNone/>
            </a:pPr>
            <a:endParaRPr lang="en-US" dirty="0"/>
          </a:p>
          <a:p>
            <a:pPr eaLnBrk="1" hangingPunct="1">
              <a:lnSpc>
                <a:spcPct val="90000"/>
              </a:lnSpc>
              <a:buFont typeface="Wingdings" pitchFamily="-101" charset="2"/>
              <a:buNone/>
            </a:pPr>
            <a:r>
              <a:rPr lang="en-US" dirty="0"/>
              <a:t>		</a:t>
            </a:r>
          </a:p>
        </p:txBody>
      </p:sp>
    </p:spTree>
  </p:cSld>
  <p:clrMapOvr>
    <a:masterClrMapping/>
  </p:clrMapOvr>
  <p:transition spd="slow">
    <p:dissolv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>
          <a:xfrm>
            <a:off x="838200" y="301625"/>
            <a:ext cx="7845425" cy="1143000"/>
          </a:xfrm>
        </p:spPr>
        <p:txBody>
          <a:bodyPr>
            <a:normAutofit/>
          </a:bodyPr>
          <a:lstStyle/>
          <a:p>
            <a:pPr eaLnBrk="1" hangingPunct="1"/>
            <a:r>
              <a:rPr lang="en-US" b="1" dirty="0" smtClean="0">
                <a:latin typeface="Century Gothic"/>
              </a:rPr>
              <a:t>Independent Clauses</a:t>
            </a:r>
            <a:endParaRPr lang="en-US" dirty="0">
              <a:latin typeface="Century Gothic"/>
            </a:endParaRPr>
          </a:p>
        </p:txBody>
      </p:sp>
      <p:sp>
        <p:nvSpPr>
          <p:cNvPr id="6147" name="Rectangle 3"/>
          <p:cNvSpPr>
            <a:spLocks noGrp="1" noChangeArrowheads="1"/>
          </p:cNvSpPr>
          <p:nvPr>
            <p:ph idx="1"/>
          </p:nvPr>
        </p:nvSpPr>
        <p:spPr>
          <a:xfrm>
            <a:off x="1066800" y="1676400"/>
            <a:ext cx="7848600" cy="4876800"/>
          </a:xfrm>
        </p:spPr>
        <p:txBody>
          <a:bodyPr>
            <a:normAutofit/>
          </a:bodyPr>
          <a:lstStyle/>
          <a:p>
            <a:pPr eaLnBrk="1" hangingPunct="1">
              <a:buFont typeface="Wingdings" pitchFamily="-101" charset="2"/>
              <a:buNone/>
            </a:pPr>
            <a:r>
              <a:rPr lang="en-US" sz="2800" dirty="0"/>
              <a:t>An </a:t>
            </a:r>
            <a:r>
              <a:rPr lang="en-US" sz="2800" b="1" u="sng" dirty="0"/>
              <a:t>independent </a:t>
            </a:r>
            <a:r>
              <a:rPr lang="en-US" sz="2800" b="1" u="sng" dirty="0" smtClean="0"/>
              <a:t>clause</a:t>
            </a:r>
            <a:endParaRPr lang="en-US" sz="2800" dirty="0" smtClean="0"/>
          </a:p>
          <a:p>
            <a:pPr lvl="1" eaLnBrk="1" hangingPunct="1">
              <a:spcBef>
                <a:spcPct val="0"/>
              </a:spcBef>
            </a:pPr>
            <a:r>
              <a:rPr lang="en-US" dirty="0" smtClean="0"/>
              <a:t>has </a:t>
            </a:r>
            <a:r>
              <a:rPr lang="en-US" dirty="0"/>
              <a:t>a</a:t>
            </a:r>
            <a:r>
              <a:rPr lang="en-US" dirty="0">
                <a:solidFill>
                  <a:srgbClr val="660066"/>
                </a:solidFill>
              </a:rPr>
              <a:t> </a:t>
            </a:r>
            <a:r>
              <a:rPr lang="en-US" u="sng" dirty="0">
                <a:solidFill>
                  <a:srgbClr val="660066"/>
                </a:solidFill>
              </a:rPr>
              <a:t>subject</a:t>
            </a:r>
            <a:r>
              <a:rPr lang="en-US" dirty="0">
                <a:solidFill>
                  <a:srgbClr val="660066"/>
                </a:solidFill>
              </a:rPr>
              <a:t>. </a:t>
            </a:r>
            <a:endParaRPr lang="en-US" dirty="0" smtClean="0">
              <a:solidFill>
                <a:srgbClr val="660066"/>
              </a:solidFill>
            </a:endParaRPr>
          </a:p>
          <a:p>
            <a:pPr lvl="1" eaLnBrk="1" hangingPunct="1">
              <a:spcBef>
                <a:spcPct val="0"/>
              </a:spcBef>
            </a:pPr>
            <a:r>
              <a:rPr lang="en-US" dirty="0" smtClean="0"/>
              <a:t>has </a:t>
            </a:r>
            <a:r>
              <a:rPr lang="en-US" dirty="0"/>
              <a:t>a</a:t>
            </a:r>
            <a:r>
              <a:rPr lang="en-US" dirty="0">
                <a:solidFill>
                  <a:srgbClr val="660066"/>
                </a:solidFill>
              </a:rPr>
              <a:t> </a:t>
            </a:r>
            <a:r>
              <a:rPr lang="en-US" u="sng" dirty="0">
                <a:solidFill>
                  <a:srgbClr val="660066"/>
                </a:solidFill>
              </a:rPr>
              <a:t>verb</a:t>
            </a:r>
            <a:r>
              <a:rPr lang="en-US" dirty="0">
                <a:solidFill>
                  <a:srgbClr val="660066"/>
                </a:solidFill>
              </a:rPr>
              <a:t>. </a:t>
            </a:r>
            <a:endParaRPr lang="en-US" dirty="0" smtClean="0">
              <a:solidFill>
                <a:srgbClr val="660066"/>
              </a:solidFill>
            </a:endParaRPr>
          </a:p>
          <a:p>
            <a:pPr lvl="1" eaLnBrk="1" hangingPunct="1">
              <a:spcBef>
                <a:spcPct val="0"/>
              </a:spcBef>
            </a:pPr>
            <a:r>
              <a:rPr lang="en-US" dirty="0" smtClean="0">
                <a:solidFill>
                  <a:srgbClr val="660066"/>
                </a:solidFill>
              </a:rPr>
              <a:t>expresses </a:t>
            </a:r>
            <a:r>
              <a:rPr lang="en-US" u="sng" dirty="0">
                <a:solidFill>
                  <a:srgbClr val="660066"/>
                </a:solidFill>
              </a:rPr>
              <a:t>a complete thought</a:t>
            </a:r>
            <a:r>
              <a:rPr lang="en-US" dirty="0">
                <a:solidFill>
                  <a:srgbClr val="660066"/>
                </a:solidFill>
              </a:rPr>
              <a:t>.</a:t>
            </a:r>
            <a:r>
              <a:rPr lang="en-US" dirty="0" smtClean="0">
                <a:solidFill>
                  <a:srgbClr val="660066"/>
                </a:solidFill>
              </a:rPr>
              <a:t> </a:t>
            </a:r>
            <a:endParaRPr lang="en-US" dirty="0">
              <a:solidFill>
                <a:srgbClr val="660066"/>
              </a:solidFill>
            </a:endParaRPr>
          </a:p>
          <a:p>
            <a:pPr lvl="1" eaLnBrk="1" hangingPunct="1">
              <a:spcBef>
                <a:spcPct val="0"/>
              </a:spcBef>
            </a:pPr>
            <a:r>
              <a:rPr lang="en-US" dirty="0" smtClean="0">
                <a:solidFill>
                  <a:srgbClr val="660066"/>
                </a:solidFill>
              </a:rPr>
              <a:t>stands alone</a:t>
            </a:r>
          </a:p>
          <a:p>
            <a:pPr lvl="1" eaLnBrk="1" hangingPunct="1">
              <a:spcBef>
                <a:spcPct val="0"/>
              </a:spcBef>
            </a:pPr>
            <a:r>
              <a:rPr lang="en-US" dirty="0"/>
              <a:t>i</a:t>
            </a:r>
            <a:r>
              <a:rPr lang="en-US" dirty="0" smtClean="0"/>
              <a:t>s a</a:t>
            </a:r>
            <a:r>
              <a:rPr lang="en-US" dirty="0" smtClean="0">
                <a:solidFill>
                  <a:srgbClr val="660066"/>
                </a:solidFill>
              </a:rPr>
              <a:t> simple sentence</a:t>
            </a:r>
          </a:p>
          <a:p>
            <a:pPr eaLnBrk="1" hangingPunct="1">
              <a:buFont typeface="Wingdings" pitchFamily="-101" charset="2"/>
              <a:buNone/>
            </a:pPr>
            <a:endParaRPr lang="en-US" sz="2500" dirty="0"/>
          </a:p>
          <a:p>
            <a:pPr eaLnBrk="1" hangingPunct="1">
              <a:buFont typeface="Wingdings" pitchFamily="-101" charset="2"/>
              <a:buNone/>
            </a:pPr>
            <a:r>
              <a:rPr lang="en-US" sz="2500" dirty="0"/>
              <a:t>Ex.:  </a:t>
            </a:r>
          </a:p>
          <a:p>
            <a:pPr eaLnBrk="1" hangingPunct="1">
              <a:buFont typeface="Wingdings" pitchFamily="-101" charset="2"/>
              <a:buNone/>
            </a:pPr>
            <a:r>
              <a:rPr lang="en-US" sz="2500" dirty="0">
                <a:solidFill>
                  <a:srgbClr val="FF0000"/>
                </a:solidFill>
              </a:rPr>
              <a:t>Today</a:t>
            </a:r>
            <a:r>
              <a:rPr lang="en-US" sz="2500" dirty="0"/>
              <a:t> </a:t>
            </a:r>
            <a:r>
              <a:rPr lang="en-US" sz="2500" dirty="0">
                <a:solidFill>
                  <a:srgbClr val="002060"/>
                </a:solidFill>
              </a:rPr>
              <a:t>is </a:t>
            </a:r>
            <a:r>
              <a:rPr lang="en-US" sz="2500" dirty="0"/>
              <a:t>Wednesday.</a:t>
            </a:r>
          </a:p>
          <a:p>
            <a:pPr eaLnBrk="1" hangingPunct="1">
              <a:buFont typeface="Wingdings" pitchFamily="-101" charset="2"/>
              <a:buNone/>
            </a:pPr>
            <a:r>
              <a:rPr lang="en-US" sz="2500" dirty="0"/>
              <a:t>					</a:t>
            </a:r>
            <a:r>
              <a:rPr lang="en-US" sz="2500" dirty="0">
                <a:solidFill>
                  <a:srgbClr val="FF0000"/>
                </a:solidFill>
              </a:rPr>
              <a:t>We</a:t>
            </a:r>
            <a:r>
              <a:rPr lang="en-US" sz="2500" dirty="0"/>
              <a:t> </a:t>
            </a:r>
            <a:r>
              <a:rPr lang="en-US" sz="2500" dirty="0">
                <a:solidFill>
                  <a:srgbClr val="002060"/>
                </a:solidFill>
              </a:rPr>
              <a:t>ate</a:t>
            </a:r>
            <a:r>
              <a:rPr lang="en-US" sz="2500" dirty="0"/>
              <a:t> a late dinner.</a:t>
            </a:r>
          </a:p>
        </p:txBody>
      </p:sp>
      <p:cxnSp>
        <p:nvCxnSpPr>
          <p:cNvPr id="6148" name="Straight Arrow Connector 2"/>
          <p:cNvCxnSpPr>
            <a:cxnSpLocks noChangeShapeType="1"/>
          </p:cNvCxnSpPr>
          <p:nvPr/>
        </p:nvCxnSpPr>
        <p:spPr bwMode="auto">
          <a:xfrm flipV="1">
            <a:off x="1981200" y="4953000"/>
            <a:ext cx="457200" cy="446088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</p:cxnSp>
      <p:sp>
        <p:nvSpPr>
          <p:cNvPr id="6149" name="TextBox 5"/>
          <p:cNvSpPr txBox="1">
            <a:spLocks noChangeArrowheads="1"/>
          </p:cNvSpPr>
          <p:nvPr/>
        </p:nvSpPr>
        <p:spPr bwMode="auto">
          <a:xfrm>
            <a:off x="2228850" y="4537075"/>
            <a:ext cx="114300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Subject</a:t>
            </a:r>
          </a:p>
        </p:txBody>
      </p:sp>
      <p:cxnSp>
        <p:nvCxnSpPr>
          <p:cNvPr id="6150" name="Straight Arrow Connector 7"/>
          <p:cNvCxnSpPr>
            <a:cxnSpLocks noChangeShapeType="1"/>
          </p:cNvCxnSpPr>
          <p:nvPr/>
        </p:nvCxnSpPr>
        <p:spPr bwMode="auto">
          <a:xfrm flipV="1">
            <a:off x="2438400" y="4694238"/>
            <a:ext cx="2038350" cy="687387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</p:cxnSp>
      <p:cxnSp>
        <p:nvCxnSpPr>
          <p:cNvPr id="6151" name="Straight Arrow Connector 11"/>
          <p:cNvCxnSpPr>
            <a:cxnSpLocks noChangeShapeType="1"/>
          </p:cNvCxnSpPr>
          <p:nvPr/>
        </p:nvCxnSpPr>
        <p:spPr bwMode="auto">
          <a:xfrm flipV="1">
            <a:off x="5219700" y="4921250"/>
            <a:ext cx="762000" cy="823913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</p:cxnSp>
      <p:cxnSp>
        <p:nvCxnSpPr>
          <p:cNvPr id="6152" name="Straight Arrow Connector 14"/>
          <p:cNvCxnSpPr>
            <a:cxnSpLocks noChangeShapeType="1"/>
          </p:cNvCxnSpPr>
          <p:nvPr/>
        </p:nvCxnSpPr>
        <p:spPr bwMode="auto">
          <a:xfrm flipV="1">
            <a:off x="5765800" y="5381625"/>
            <a:ext cx="990600" cy="409575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</p:cxnSp>
      <p:sp>
        <p:nvSpPr>
          <p:cNvPr id="6153" name="TextBox 15"/>
          <p:cNvSpPr txBox="1">
            <a:spLocks noChangeArrowheads="1"/>
          </p:cNvSpPr>
          <p:nvPr/>
        </p:nvSpPr>
        <p:spPr bwMode="auto">
          <a:xfrm>
            <a:off x="4391025" y="4425950"/>
            <a:ext cx="91440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r>
              <a:rPr lang="en-US" dirty="0">
                <a:solidFill>
                  <a:srgbClr val="002060"/>
                </a:solidFill>
              </a:rPr>
              <a:t>Verb</a:t>
            </a:r>
          </a:p>
        </p:txBody>
      </p:sp>
      <p:sp>
        <p:nvSpPr>
          <p:cNvPr id="6154" name="TextBox 16"/>
          <p:cNvSpPr txBox="1">
            <a:spLocks noChangeArrowheads="1"/>
          </p:cNvSpPr>
          <p:nvPr/>
        </p:nvSpPr>
        <p:spPr bwMode="auto">
          <a:xfrm>
            <a:off x="5772150" y="4592638"/>
            <a:ext cx="1219200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Subject</a:t>
            </a:r>
          </a:p>
        </p:txBody>
      </p:sp>
      <p:sp>
        <p:nvSpPr>
          <p:cNvPr id="6155" name="TextBox 17"/>
          <p:cNvSpPr txBox="1">
            <a:spLocks noChangeArrowheads="1"/>
          </p:cNvSpPr>
          <p:nvPr/>
        </p:nvSpPr>
        <p:spPr bwMode="auto">
          <a:xfrm>
            <a:off x="6756400" y="5072063"/>
            <a:ext cx="838200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r>
              <a:rPr lang="en-US" dirty="0">
                <a:solidFill>
                  <a:srgbClr val="002060"/>
                </a:solidFill>
              </a:rPr>
              <a:t>Verb</a:t>
            </a: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b="1" dirty="0">
                <a:latin typeface="Century Gothic"/>
              </a:rPr>
              <a:t>Compound Sentences</a:t>
            </a:r>
            <a:endParaRPr lang="en-US" dirty="0">
              <a:latin typeface="Century Gothic"/>
            </a:endParaRPr>
          </a:p>
        </p:txBody>
      </p:sp>
      <p:sp>
        <p:nvSpPr>
          <p:cNvPr id="7171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buFont typeface="Wingdings" pitchFamily="-101" charset="2"/>
              <a:buNone/>
            </a:pPr>
            <a:r>
              <a:rPr lang="en-US" sz="2800" b="1" u="sng" dirty="0"/>
              <a:t>Compound sentences </a:t>
            </a:r>
            <a:r>
              <a:rPr lang="en-US" sz="2800" dirty="0">
                <a:solidFill>
                  <a:srgbClr val="660066"/>
                </a:solidFill>
              </a:rPr>
              <a:t>are made when two or more independent </a:t>
            </a:r>
            <a:r>
              <a:rPr lang="en-US" sz="2800" dirty="0" smtClean="0">
                <a:solidFill>
                  <a:srgbClr val="660066"/>
                </a:solidFill>
              </a:rPr>
              <a:t>clauses are </a:t>
            </a:r>
            <a:r>
              <a:rPr lang="en-US" sz="2800" dirty="0">
                <a:solidFill>
                  <a:srgbClr val="660066"/>
                </a:solidFill>
              </a:rPr>
              <a:t>combined.</a:t>
            </a:r>
            <a:r>
              <a:rPr lang="en-US" sz="2800" dirty="0" smtClean="0">
                <a:solidFill>
                  <a:srgbClr val="660066"/>
                </a:solidFill>
              </a:rPr>
              <a:t> </a:t>
            </a:r>
          </a:p>
          <a:p>
            <a:pPr eaLnBrk="1" hangingPunct="1">
              <a:buFont typeface="Wingdings" pitchFamily="-101" charset="2"/>
              <a:buNone/>
            </a:pPr>
            <a:endParaRPr lang="en-US" sz="2500" dirty="0"/>
          </a:p>
          <a:p>
            <a:pPr eaLnBrk="1" hangingPunct="1">
              <a:buFont typeface="Wingdings" pitchFamily="-101" charset="2"/>
              <a:buNone/>
            </a:pPr>
            <a:r>
              <a:rPr lang="en-US" sz="2500" dirty="0" smtClean="0"/>
              <a:t>There </a:t>
            </a:r>
            <a:r>
              <a:rPr lang="en-US" sz="2500" dirty="0"/>
              <a:t>are several methods that can be used to create these sentences.</a:t>
            </a:r>
            <a:r>
              <a:rPr lang="en-US" sz="2500" dirty="0" smtClean="0"/>
              <a:t> </a:t>
            </a:r>
          </a:p>
          <a:p>
            <a:pPr eaLnBrk="1" hangingPunct="1">
              <a:buFont typeface="Wingdings" pitchFamily="-101" charset="2"/>
              <a:buNone/>
            </a:pPr>
            <a:endParaRPr lang="en-US" sz="2500" dirty="0"/>
          </a:p>
          <a:p>
            <a:pPr eaLnBrk="1" hangingPunct="1">
              <a:buFont typeface="Wingdings" pitchFamily="-101" charset="2"/>
              <a:buNone/>
            </a:pPr>
            <a:endParaRPr lang="en-US" sz="2500" dirty="0"/>
          </a:p>
        </p:txBody>
      </p:sp>
      <p:pic>
        <p:nvPicPr>
          <p:cNvPr id="7172" name="Picture 1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763963" y="3733800"/>
            <a:ext cx="2524125" cy="2524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173" name="TextBox 1"/>
          <p:cNvSpPr txBox="1">
            <a:spLocks noChangeArrowheads="1"/>
          </p:cNvSpPr>
          <p:nvPr/>
        </p:nvSpPr>
        <p:spPr bwMode="auto">
          <a:xfrm rot="2169393">
            <a:off x="6288088" y="4038600"/>
            <a:ext cx="1828800" cy="1477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r>
              <a:rPr lang="en-US" dirty="0"/>
              <a:t>Let’s get together…and make a compound sentence</a:t>
            </a:r>
          </a:p>
        </p:txBody>
      </p:sp>
      <p:sp>
        <p:nvSpPr>
          <p:cNvPr id="3" name="Heart 2"/>
          <p:cNvSpPr/>
          <p:nvPr/>
        </p:nvSpPr>
        <p:spPr bwMode="auto">
          <a:xfrm rot="3144709">
            <a:off x="7385844" y="5205053"/>
            <a:ext cx="598488" cy="585787"/>
          </a:xfrm>
          <a:prstGeom prst="hear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latin typeface="Verdana" panose="020B0604030504040204" pitchFamily="34" charset="0"/>
            </a:endParaRPr>
          </a:p>
        </p:txBody>
      </p:sp>
      <p:sp>
        <p:nvSpPr>
          <p:cNvPr id="7175" name="TextBox 3"/>
          <p:cNvSpPr txBox="1">
            <a:spLocks noChangeArrowheads="1"/>
          </p:cNvSpPr>
          <p:nvPr/>
        </p:nvSpPr>
        <p:spPr bwMode="auto">
          <a:xfrm rot="-1564252">
            <a:off x="2314575" y="4077405"/>
            <a:ext cx="2011363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r>
              <a:rPr lang="en-US" dirty="0"/>
              <a:t>Single Independent </a:t>
            </a:r>
            <a:r>
              <a:rPr lang="en-US" dirty="0" smtClean="0"/>
              <a:t>Clause meets Single Independent Clause</a:t>
            </a:r>
            <a:endParaRPr lang="en-US" dirty="0"/>
          </a:p>
        </p:txBody>
      </p:sp>
    </p:spTree>
  </p:cSld>
  <p:clrMapOvr>
    <a:masterClrMapping/>
  </p:clrMapOvr>
  <p:transition spd="slow">
    <p:blinds dir="vert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 eaLnBrk="1" hangingPunct="1"/>
            <a:r>
              <a:rPr lang="en-US" b="1" dirty="0">
                <a:solidFill>
                  <a:srgbClr val="FF0000"/>
                </a:solidFill>
                <a:latin typeface="+mn-lt"/>
              </a:rPr>
              <a:t>DANGER! DANGER!</a:t>
            </a:r>
            <a:r>
              <a:rPr lang="en-US" dirty="0">
                <a:latin typeface="+mn-lt"/>
              </a:rPr>
              <a:t> </a:t>
            </a:r>
            <a:br>
              <a:rPr lang="en-US" dirty="0">
                <a:latin typeface="+mn-lt"/>
              </a:rPr>
            </a:br>
            <a:r>
              <a:rPr lang="en-US" b="1" dirty="0">
                <a:latin typeface="+mn-lt"/>
              </a:rPr>
              <a:t>RUN-ON SENTENCES</a:t>
            </a:r>
            <a:r>
              <a:rPr lang="en-US" dirty="0">
                <a:latin typeface="+mn-lt"/>
              </a:rPr>
              <a:t> </a:t>
            </a:r>
          </a:p>
        </p:txBody>
      </p:sp>
      <p:sp>
        <p:nvSpPr>
          <p:cNvPr id="20483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US" dirty="0"/>
              <a:t>	</a:t>
            </a:r>
            <a:r>
              <a:rPr lang="en-US" b="1" u="sng" dirty="0"/>
              <a:t>Run-</a:t>
            </a:r>
            <a:r>
              <a:rPr lang="en-US" b="1" u="sng" dirty="0" smtClean="0"/>
              <a:t>on</a:t>
            </a:r>
            <a:r>
              <a:rPr lang="en-US" b="1" i="1" u="sng" dirty="0"/>
              <a:t> </a:t>
            </a:r>
            <a:r>
              <a:rPr lang="en-US" b="1" u="sng" dirty="0" smtClean="0"/>
              <a:t>sentences </a:t>
            </a:r>
            <a:r>
              <a:rPr lang="en-US" dirty="0" smtClean="0"/>
              <a:t>are specific </a:t>
            </a:r>
            <a:r>
              <a:rPr lang="en-US" b="1" dirty="0" smtClean="0"/>
              <a:t>errors</a:t>
            </a:r>
            <a:r>
              <a:rPr lang="en-US" dirty="0" smtClean="0"/>
              <a:t> in coordination that occur </a:t>
            </a:r>
            <a:r>
              <a:rPr lang="en-US" dirty="0" smtClean="0">
                <a:solidFill>
                  <a:srgbClr val="660066"/>
                </a:solidFill>
              </a:rPr>
              <a:t>when a writer joins two or more independent clauses incorrectly.</a:t>
            </a:r>
            <a:r>
              <a:rPr lang="en-US" dirty="0" smtClean="0"/>
              <a:t> </a:t>
            </a:r>
          </a:p>
          <a:p>
            <a:pPr eaLnBrk="1" hangingPunct="1">
              <a:buFont typeface="Wingdings" pitchFamily="-101" charset="2"/>
              <a:buNone/>
            </a:pPr>
            <a:endParaRPr lang="en-US" dirty="0" smtClean="0"/>
          </a:p>
          <a:p>
            <a:pPr eaLnBrk="1" hangingPunct="1">
              <a:buFont typeface="Wingdings" pitchFamily="-101" charset="2"/>
              <a:buNone/>
            </a:pPr>
            <a:r>
              <a:rPr lang="en-US" dirty="0" smtClean="0"/>
              <a:t>	    	</a:t>
            </a:r>
            <a:r>
              <a:rPr lang="en-US" dirty="0" err="1" smtClean="0"/>
              <a:t>Yo</a:t>
            </a:r>
            <a:r>
              <a:rPr lang="en-US" dirty="0" smtClean="0"/>
              <a:t>, they are </a:t>
            </a:r>
            <a:r>
              <a:rPr lang="en-US" dirty="0"/>
              <a:t>not just long </a:t>
            </a:r>
            <a:r>
              <a:rPr lang="en-US" dirty="0" smtClean="0"/>
              <a:t>sentences</a:t>
            </a:r>
            <a:r>
              <a:rPr lang="en-US" dirty="0"/>
              <a:t>!</a:t>
            </a:r>
            <a:endParaRPr lang="en-US" dirty="0" smtClean="0"/>
          </a:p>
          <a:p>
            <a:pPr eaLnBrk="1" hangingPunct="1">
              <a:buFont typeface="Wingdings" pitchFamily="-101" charset="2"/>
              <a:buNone/>
            </a:pPr>
            <a:endParaRPr lang="en-US" dirty="0"/>
          </a:p>
          <a:p>
            <a:pPr eaLnBrk="1" hangingPunct="1">
              <a:buFont typeface="Wingdings" pitchFamily="-101" charset="2"/>
              <a:buNone/>
            </a:pPr>
            <a:r>
              <a:rPr lang="en-US" dirty="0"/>
              <a:t>There are two types of run-on sentences: </a:t>
            </a:r>
            <a:r>
              <a:rPr lang="en-US" b="1" u="sng" dirty="0">
                <a:solidFill>
                  <a:srgbClr val="269999"/>
                </a:solidFill>
              </a:rPr>
              <a:t>fused sentences</a:t>
            </a:r>
            <a:r>
              <a:rPr lang="en-US" b="1" dirty="0">
                <a:solidFill>
                  <a:srgbClr val="269999"/>
                </a:solidFill>
              </a:rPr>
              <a:t> </a:t>
            </a:r>
            <a:r>
              <a:rPr lang="en-US" dirty="0"/>
              <a:t>and </a:t>
            </a:r>
            <a:r>
              <a:rPr lang="en-US" b="1" u="sng" dirty="0">
                <a:solidFill>
                  <a:srgbClr val="269999"/>
                </a:solidFill>
              </a:rPr>
              <a:t>comma splices</a:t>
            </a:r>
            <a:r>
              <a:rPr lang="en-US" dirty="0"/>
              <a:t>. </a:t>
            </a:r>
          </a:p>
        </p:txBody>
      </p:sp>
    </p:spTree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en-US" b="1">
                <a:solidFill>
                  <a:srgbClr val="FF0000"/>
                </a:solidFill>
              </a:rPr>
              <a:t>DANGER! DANGER!</a:t>
            </a:r>
            <a:r>
              <a:rPr lang="en-US"/>
              <a:t> </a:t>
            </a:r>
          </a:p>
        </p:txBody>
      </p:sp>
      <p:sp>
        <p:nvSpPr>
          <p:cNvPr id="9219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buFont typeface="Wingdings" pitchFamily="-101" charset="2"/>
              <a:buNone/>
            </a:pPr>
            <a:r>
              <a:rPr lang="en-US" dirty="0"/>
              <a:t>A </a:t>
            </a:r>
            <a:r>
              <a:rPr lang="en-US" b="1" dirty="0"/>
              <a:t>fused</a:t>
            </a:r>
            <a:r>
              <a:rPr lang="en-US" dirty="0"/>
              <a:t> sentence is created </a:t>
            </a:r>
            <a:r>
              <a:rPr lang="en-US" dirty="0">
                <a:solidFill>
                  <a:srgbClr val="660066"/>
                </a:solidFill>
              </a:rPr>
              <a:t>when two or more independent clauses are joined </a:t>
            </a:r>
            <a:r>
              <a:rPr lang="en-US" u="sng" dirty="0">
                <a:solidFill>
                  <a:srgbClr val="660066"/>
                </a:solidFill>
              </a:rPr>
              <a:t>without </a:t>
            </a:r>
            <a:r>
              <a:rPr lang="en-US" b="1" u="sng" dirty="0">
                <a:solidFill>
                  <a:srgbClr val="660066"/>
                </a:solidFill>
              </a:rPr>
              <a:t>any</a:t>
            </a:r>
            <a:r>
              <a:rPr lang="en-US" u="sng" dirty="0">
                <a:solidFill>
                  <a:srgbClr val="660066"/>
                </a:solidFill>
              </a:rPr>
              <a:t> punctuation</a:t>
            </a:r>
            <a:r>
              <a:rPr lang="en-US" dirty="0">
                <a:solidFill>
                  <a:srgbClr val="660066"/>
                </a:solidFill>
              </a:rPr>
              <a:t>.</a:t>
            </a:r>
            <a:r>
              <a:rPr lang="en-US" dirty="0"/>
              <a:t>  </a:t>
            </a:r>
          </a:p>
          <a:p>
            <a:pPr eaLnBrk="1" hangingPunct="1">
              <a:buFont typeface="Wingdings" pitchFamily="-101" charset="2"/>
              <a:buNone/>
            </a:pPr>
            <a:endParaRPr lang="en-US" dirty="0"/>
          </a:p>
          <a:p>
            <a:pPr eaLnBrk="1" hangingPunct="1">
              <a:buFont typeface="Wingdings" pitchFamily="-101" charset="2"/>
              <a:buNone/>
            </a:pPr>
            <a:r>
              <a:rPr lang="en-US" u="sng" dirty="0"/>
              <a:t>For example</a:t>
            </a:r>
            <a:r>
              <a:rPr lang="en-US" dirty="0"/>
              <a:t>: “He was late I still waited” is a fused sentence. </a:t>
            </a:r>
          </a:p>
        </p:txBody>
      </p:sp>
    </p:spTree>
  </p:cSld>
  <p:clrMapOvr>
    <a:masterClrMapping/>
  </p:clrMapOvr>
  <p:transition spd="slow">
    <p:wheel spokes="1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en-US" b="1">
                <a:solidFill>
                  <a:srgbClr val="FF0000"/>
                </a:solidFill>
              </a:rPr>
              <a:t>DANGER! DANGER!</a:t>
            </a:r>
            <a:r>
              <a:rPr lang="en-US"/>
              <a:t> 	</a:t>
            </a:r>
          </a:p>
        </p:txBody>
      </p:sp>
      <p:sp>
        <p:nvSpPr>
          <p:cNvPr id="10243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buFont typeface="Wingdings" pitchFamily="-101" charset="2"/>
              <a:buNone/>
            </a:pPr>
            <a:r>
              <a:rPr lang="en-US" dirty="0"/>
              <a:t>	A </a:t>
            </a:r>
            <a:r>
              <a:rPr lang="en-US" b="1" dirty="0"/>
              <a:t>comma splice</a:t>
            </a:r>
            <a:r>
              <a:rPr lang="en-US" dirty="0"/>
              <a:t> is created </a:t>
            </a:r>
            <a:r>
              <a:rPr lang="en-US" dirty="0">
                <a:solidFill>
                  <a:srgbClr val="660066"/>
                </a:solidFill>
              </a:rPr>
              <a:t>when two or more independent clauses are joined using only a comma.</a:t>
            </a:r>
            <a:r>
              <a:rPr lang="en-US" dirty="0"/>
              <a:t> </a:t>
            </a:r>
          </a:p>
          <a:p>
            <a:pPr eaLnBrk="1" hangingPunct="1">
              <a:buFont typeface="Wingdings" pitchFamily="-101" charset="2"/>
              <a:buNone/>
            </a:pPr>
            <a:endParaRPr lang="en-US" dirty="0"/>
          </a:p>
          <a:p>
            <a:pPr eaLnBrk="1" hangingPunct="1">
              <a:buFont typeface="Wingdings" pitchFamily="-101" charset="2"/>
              <a:buNone/>
            </a:pPr>
            <a:r>
              <a:rPr lang="en-US" u="sng" dirty="0"/>
              <a:t>For example</a:t>
            </a:r>
            <a:r>
              <a:rPr lang="en-US" dirty="0"/>
              <a:t>: “He was late, I still waited” is a comma splice. </a:t>
            </a: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Repairing Run-ons</a:t>
            </a:r>
          </a:p>
        </p:txBody>
      </p:sp>
      <p:sp>
        <p:nvSpPr>
          <p:cNvPr id="22531" name="Rectangle 3"/>
          <p:cNvSpPr>
            <a:spLocks noGrp="1" noChangeArrowheads="1"/>
          </p:cNvSpPr>
          <p:nvPr>
            <p:ph idx="1"/>
          </p:nvPr>
        </p:nvSpPr>
        <p:spPr>
          <a:xfrm>
            <a:off x="762000" y="1752600"/>
            <a:ext cx="7542213" cy="4572000"/>
          </a:xfrm>
        </p:spPr>
        <p:txBody>
          <a:bodyPr/>
          <a:lstStyle/>
          <a:p>
            <a:pPr eaLnBrk="1" hangingPunct="1">
              <a:buFont typeface="Wingdings" pitchFamily="-101" charset="2"/>
              <a:buNone/>
            </a:pPr>
            <a:r>
              <a:rPr lang="en-US" sz="2500" dirty="0"/>
              <a:t>	Both types of run-on sentences are grammatical errors and must be repaired.  They can be corrected by choosing one of these</a:t>
            </a:r>
            <a:r>
              <a:rPr lang="en-US" sz="2500" dirty="0" smtClean="0"/>
              <a:t> two </a:t>
            </a:r>
            <a:r>
              <a:rPr lang="en-US" sz="2500" dirty="0"/>
              <a:t>methods of </a:t>
            </a:r>
            <a:r>
              <a:rPr lang="en-US" sz="2500" b="1" dirty="0">
                <a:solidFill>
                  <a:srgbClr val="269999"/>
                </a:solidFill>
              </a:rPr>
              <a:t>coordination</a:t>
            </a:r>
            <a:r>
              <a:rPr lang="en-US" sz="2500" dirty="0"/>
              <a:t>:</a:t>
            </a:r>
            <a:endParaRPr lang="en-US" sz="2500" dirty="0" smtClean="0"/>
          </a:p>
          <a:p>
            <a:pPr eaLnBrk="1" hangingPunct="1">
              <a:buNone/>
            </a:pPr>
            <a:endParaRPr lang="en-US" sz="2500" dirty="0" smtClean="0"/>
          </a:p>
          <a:p>
            <a:r>
              <a:rPr lang="en-US" sz="2500" dirty="0">
                <a:solidFill>
                  <a:srgbClr val="660066"/>
                </a:solidFill>
              </a:rPr>
              <a:t>s</a:t>
            </a:r>
            <a:r>
              <a:rPr lang="en-US" sz="2500" dirty="0" smtClean="0">
                <a:solidFill>
                  <a:srgbClr val="660066"/>
                </a:solidFill>
              </a:rPr>
              <a:t>emicolon</a:t>
            </a:r>
          </a:p>
          <a:p>
            <a:pPr eaLnBrk="1" hangingPunct="1"/>
            <a:r>
              <a:rPr lang="en-US" sz="2500" dirty="0" smtClean="0">
                <a:solidFill>
                  <a:srgbClr val="660066"/>
                </a:solidFill>
              </a:rPr>
              <a:t>comma + coordinating conjunction</a:t>
            </a:r>
          </a:p>
          <a:p>
            <a:pPr eaLnBrk="1" hangingPunct="1">
              <a:buFont typeface="Wingdings" pitchFamily="-101" charset="2"/>
              <a:buNone/>
            </a:pPr>
            <a:endParaRPr lang="en-US" sz="2500" dirty="0"/>
          </a:p>
        </p:txBody>
      </p:sp>
    </p:spTree>
  </p:cSld>
  <p:clrMapOvr>
    <a:masterClrMapping/>
  </p:clrMapOvr>
  <p:transition>
    <p:cut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en-US" sz="3200" b="1"/>
              <a:t>Method One</a:t>
            </a:r>
            <a:r>
              <a:rPr lang="en-US" sz="3200"/>
              <a:t> – </a:t>
            </a:r>
            <a:br>
              <a:rPr lang="en-US" sz="3200"/>
            </a:br>
            <a:r>
              <a:rPr lang="en-US" sz="3200"/>
              <a:t>Comma + Coordinating Conjunction</a:t>
            </a:r>
          </a:p>
        </p:txBody>
      </p:sp>
      <p:sp>
        <p:nvSpPr>
          <p:cNvPr id="122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38200" y="1676400"/>
            <a:ext cx="7845425" cy="4802188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Font typeface="Wingdings" pitchFamily="-101" charset="2"/>
              <a:buNone/>
            </a:pPr>
            <a:r>
              <a:rPr lang="en-US" sz="2400" dirty="0"/>
              <a:t>A compound sentence can be created by connecting two independent clauses using a comma and a coordinating conjunction.  </a:t>
            </a:r>
          </a:p>
          <a:p>
            <a:pPr eaLnBrk="1" hangingPunct="1">
              <a:lnSpc>
                <a:spcPct val="90000"/>
              </a:lnSpc>
              <a:buFont typeface="Wingdings" pitchFamily="-101" charset="2"/>
              <a:buNone/>
            </a:pPr>
            <a:r>
              <a:rPr lang="en-US" sz="2400" dirty="0"/>
              <a:t>The seven coordinating conjunctions are </a:t>
            </a:r>
            <a:r>
              <a:rPr lang="en-US" sz="2400" i="1" dirty="0"/>
              <a:t>for, and, nor, but, or, yet,</a:t>
            </a:r>
            <a:r>
              <a:rPr lang="en-US" sz="2400" dirty="0"/>
              <a:t> and </a:t>
            </a:r>
            <a:r>
              <a:rPr lang="en-US" sz="2400" i="1" dirty="0"/>
              <a:t>so</a:t>
            </a:r>
            <a:r>
              <a:rPr lang="en-US" sz="2400" dirty="0"/>
              <a:t>.  Some people remember these words with the acronym FANBOYS.  </a:t>
            </a:r>
          </a:p>
          <a:p>
            <a:pPr eaLnBrk="1" hangingPunct="1">
              <a:lnSpc>
                <a:spcPct val="90000"/>
              </a:lnSpc>
              <a:buFont typeface="Wingdings" pitchFamily="-101" charset="2"/>
              <a:buNone/>
            </a:pPr>
            <a:endParaRPr lang="en-US" dirty="0"/>
          </a:p>
          <a:p>
            <a:pPr eaLnBrk="1" hangingPunct="1">
              <a:lnSpc>
                <a:spcPct val="90000"/>
              </a:lnSpc>
              <a:buFont typeface="Wingdings" pitchFamily="-101" charset="2"/>
              <a:buNone/>
            </a:pPr>
            <a:endParaRPr lang="en-US" dirty="0"/>
          </a:p>
        </p:txBody>
      </p:sp>
      <p:pic>
        <p:nvPicPr>
          <p:cNvPr id="12292" name="Picture 1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576763" y="3941763"/>
            <a:ext cx="3340100" cy="2292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12293" name="Straight Arrow Connector 3"/>
          <p:cNvCxnSpPr>
            <a:cxnSpLocks noChangeShapeType="1"/>
          </p:cNvCxnSpPr>
          <p:nvPr/>
        </p:nvCxnSpPr>
        <p:spPr bwMode="auto">
          <a:xfrm flipV="1">
            <a:off x="2209800" y="4711700"/>
            <a:ext cx="2286000" cy="587375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</p:cxnSp>
      <p:sp>
        <p:nvSpPr>
          <p:cNvPr id="12294" name="TextBox 4"/>
          <p:cNvSpPr txBox="1">
            <a:spLocks noChangeArrowheads="1"/>
          </p:cNvSpPr>
          <p:nvPr/>
        </p:nvSpPr>
        <p:spPr bwMode="auto">
          <a:xfrm>
            <a:off x="838200" y="5410200"/>
            <a:ext cx="2668588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/>
              <a:t>Not these FANBOYS</a:t>
            </a:r>
            <a:r>
              <a:rPr lang="en-US">
                <a:sym typeface="Wingdings" pitchFamily="-101" charset="2"/>
              </a:rPr>
              <a:t></a:t>
            </a:r>
            <a:endParaRPr lang="en-US"/>
          </a:p>
        </p:txBody>
      </p:sp>
    </p:spTree>
  </p:cSld>
  <p:clrMapOvr>
    <a:masterClrMapping/>
  </p:clrMapOvr>
  <p:transition spd="slow">
    <p:split orient="vert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b="1"/>
              <a:t>Method One Example…</a:t>
            </a:r>
            <a:endParaRPr lang="en-US"/>
          </a:p>
        </p:txBody>
      </p:sp>
      <p:sp>
        <p:nvSpPr>
          <p:cNvPr id="143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Font typeface="Wingdings" pitchFamily="-101" charset="2"/>
              <a:buNone/>
            </a:pPr>
            <a:r>
              <a:rPr lang="en-US" sz="2500" dirty="0"/>
              <a:t>If we take the following two independent clauses, “He was late” and “I still waited” and use method one, our compound sentence is:</a:t>
            </a:r>
            <a:r>
              <a:rPr lang="en-US" sz="2500" dirty="0" smtClean="0"/>
              <a:t> </a:t>
            </a:r>
          </a:p>
          <a:p>
            <a:pPr eaLnBrk="1" hangingPunct="1">
              <a:buFont typeface="Wingdings" pitchFamily="-101" charset="2"/>
              <a:buNone/>
            </a:pPr>
            <a:endParaRPr lang="en-US" sz="2500" dirty="0" smtClean="0"/>
          </a:p>
          <a:p>
            <a:pPr eaLnBrk="1" hangingPunct="1">
              <a:buFont typeface="Wingdings" pitchFamily="-101" charset="2"/>
              <a:buNone/>
            </a:pPr>
            <a:r>
              <a:rPr lang="en-US" sz="2500" dirty="0"/>
              <a:t>		“He was late</a:t>
            </a:r>
            <a:r>
              <a:rPr lang="en-US" sz="2500" b="1" dirty="0"/>
              <a:t>, but</a:t>
            </a:r>
            <a:r>
              <a:rPr lang="en-US" sz="2500" dirty="0"/>
              <a:t> I still waited.”  </a:t>
            </a:r>
            <a:endParaRPr lang="en-US" sz="2500" dirty="0" smtClean="0"/>
          </a:p>
          <a:p>
            <a:pPr eaLnBrk="1" hangingPunct="1">
              <a:buFont typeface="Wingdings" pitchFamily="-101" charset="2"/>
              <a:buNone/>
            </a:pPr>
            <a:endParaRPr lang="en-US" sz="2500" dirty="0"/>
          </a:p>
        </p:txBody>
      </p:sp>
    </p:spTree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en-US" b="1"/>
              <a:t>Method Two </a:t>
            </a:r>
            <a:r>
              <a:rPr lang="en-US"/>
              <a:t>– Semicolon</a:t>
            </a:r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92680" y="1417638"/>
            <a:ext cx="7313612" cy="4725987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Font typeface="Wingdings" pitchFamily="-101" charset="2"/>
              <a:buNone/>
            </a:pPr>
            <a:r>
              <a:rPr lang="en-US" dirty="0"/>
              <a:t>	A compound sentence can also be created by using a semicolon by itself to link two closely-related sentences. </a:t>
            </a:r>
          </a:p>
          <a:p>
            <a:pPr eaLnBrk="1" hangingPunct="1">
              <a:lnSpc>
                <a:spcPct val="90000"/>
              </a:lnSpc>
              <a:buFont typeface="Wingdings" pitchFamily="-101" charset="2"/>
              <a:buNone/>
            </a:pPr>
            <a:endParaRPr lang="en-US" dirty="0"/>
          </a:p>
          <a:p>
            <a:pPr eaLnBrk="1" hangingPunct="1">
              <a:lnSpc>
                <a:spcPct val="90000"/>
              </a:lnSpc>
              <a:buFont typeface="Wingdings" pitchFamily="-101" charset="2"/>
              <a:buNone/>
            </a:pPr>
            <a:r>
              <a:rPr lang="en-US" dirty="0"/>
              <a:t>For example: “He was tired; he had not slept in days” works, whereas “He was tired; snow was falling.” does </a:t>
            </a:r>
            <a:r>
              <a:rPr lang="en-US" dirty="0" smtClean="0"/>
              <a:t>not </a:t>
            </a:r>
            <a:r>
              <a:rPr lang="en-US" dirty="0" err="1" smtClean="0">
                <a:sym typeface="Wingdings" pitchFamily="-101" charset="2"/>
              </a:rPr>
              <a:t></a:t>
            </a:r>
            <a:endParaRPr lang="en-US" dirty="0"/>
          </a:p>
        </p:txBody>
      </p:sp>
    </p:spTree>
  </p:cSld>
  <p:clrMapOvr>
    <a:masterClrMapping/>
  </p:clrMapOvr>
  <p:transition spd="slow">
    <p:circl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228633" y="2573500"/>
            <a:ext cx="5417116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 smtClean="0"/>
              <a:t>1. DSA diverges from other schools there really isn't any bullying.</a:t>
            </a:r>
            <a:endParaRPr lang="en-US" sz="2800" dirty="0"/>
          </a:p>
        </p:txBody>
      </p:sp>
      <p:sp>
        <p:nvSpPr>
          <p:cNvPr id="5" name="Rectangle 4"/>
          <p:cNvSpPr/>
          <p:nvPr/>
        </p:nvSpPr>
        <p:spPr>
          <a:xfrm>
            <a:off x="1228633" y="3907024"/>
            <a:ext cx="7026679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 smtClean="0"/>
              <a:t>2. DSA diverges from many schools because students from here do not judge other students based on clothing and sexuality they make them feel welcomed.</a:t>
            </a:r>
            <a:endParaRPr lang="en-US" sz="2800" dirty="0"/>
          </a:p>
        </p:txBody>
      </p:sp>
      <p:sp>
        <p:nvSpPr>
          <p:cNvPr id="6" name="TextBox 5"/>
          <p:cNvSpPr txBox="1"/>
          <p:nvPr/>
        </p:nvSpPr>
        <p:spPr>
          <a:xfrm>
            <a:off x="339945" y="1316736"/>
            <a:ext cx="791536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/>
              <a:t>Let’s fix </a:t>
            </a:r>
            <a:r>
              <a:rPr lang="en-US" sz="2800" smtClean="0"/>
              <a:t>these together: </a:t>
            </a:r>
            <a:endParaRPr lang="en-US" sz="2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>
                <a:latin typeface="Century Gothic"/>
              </a:rPr>
              <a:t>Subordinate (Dependent) Clause</a:t>
            </a:r>
            <a:endParaRPr lang="en-US" b="1" dirty="0">
              <a:latin typeface="Century Gothic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A subordinate (</a:t>
            </a:r>
            <a:r>
              <a:rPr lang="en-US" b="1" u="sng" dirty="0" smtClean="0"/>
              <a:t>dependent) clause</a:t>
            </a:r>
            <a:r>
              <a:rPr lang="en-US" dirty="0" smtClean="0"/>
              <a:t> </a:t>
            </a:r>
          </a:p>
          <a:p>
            <a:pPr lvl="1"/>
            <a:r>
              <a:rPr lang="en-US" dirty="0"/>
              <a:t>i</a:t>
            </a:r>
            <a:r>
              <a:rPr lang="en-US" dirty="0" smtClean="0"/>
              <a:t>s a</a:t>
            </a:r>
            <a:r>
              <a:rPr lang="en-US" dirty="0" smtClean="0">
                <a:solidFill>
                  <a:srgbClr val="660066"/>
                </a:solidFill>
              </a:rPr>
              <a:t> </a:t>
            </a:r>
            <a:r>
              <a:rPr lang="en-US" u="sng" dirty="0" smtClean="0">
                <a:solidFill>
                  <a:srgbClr val="660066"/>
                </a:solidFill>
              </a:rPr>
              <a:t>fragment.</a:t>
            </a:r>
          </a:p>
          <a:p>
            <a:pPr lvl="1"/>
            <a:r>
              <a:rPr lang="en-US" dirty="0" smtClean="0"/>
              <a:t>has a</a:t>
            </a:r>
            <a:r>
              <a:rPr lang="en-US" dirty="0" smtClean="0">
                <a:solidFill>
                  <a:srgbClr val="660066"/>
                </a:solidFill>
              </a:rPr>
              <a:t> </a:t>
            </a:r>
            <a:r>
              <a:rPr lang="en-US" u="sng" dirty="0" smtClean="0">
                <a:solidFill>
                  <a:srgbClr val="660066"/>
                </a:solidFill>
              </a:rPr>
              <a:t>subject</a:t>
            </a:r>
            <a:r>
              <a:rPr lang="en-US" dirty="0" smtClean="0">
                <a:solidFill>
                  <a:srgbClr val="660066"/>
                </a:solidFill>
              </a:rPr>
              <a:t>.</a:t>
            </a:r>
          </a:p>
          <a:p>
            <a:pPr lvl="1"/>
            <a:r>
              <a:rPr lang="en-US" dirty="0"/>
              <a:t>h</a:t>
            </a:r>
            <a:r>
              <a:rPr lang="en-US" dirty="0" smtClean="0"/>
              <a:t>as a</a:t>
            </a:r>
            <a:r>
              <a:rPr lang="en-US" dirty="0" smtClean="0">
                <a:solidFill>
                  <a:srgbClr val="660066"/>
                </a:solidFill>
              </a:rPr>
              <a:t> </a:t>
            </a:r>
            <a:r>
              <a:rPr lang="en-US" u="sng" dirty="0" smtClean="0">
                <a:solidFill>
                  <a:srgbClr val="660066"/>
                </a:solidFill>
              </a:rPr>
              <a:t>verb.</a:t>
            </a:r>
          </a:p>
          <a:p>
            <a:pPr lvl="1"/>
            <a:r>
              <a:rPr lang="en-US" b="1" dirty="0">
                <a:solidFill>
                  <a:srgbClr val="660066"/>
                </a:solidFill>
              </a:rPr>
              <a:t>d</a:t>
            </a:r>
            <a:r>
              <a:rPr lang="en-US" b="1" dirty="0" smtClean="0">
                <a:solidFill>
                  <a:srgbClr val="660066"/>
                </a:solidFill>
              </a:rPr>
              <a:t>oes not </a:t>
            </a:r>
            <a:r>
              <a:rPr lang="en-US" dirty="0" smtClean="0">
                <a:solidFill>
                  <a:srgbClr val="660066"/>
                </a:solidFill>
              </a:rPr>
              <a:t>express a complete thought.</a:t>
            </a:r>
          </a:p>
          <a:p>
            <a:pPr lvl="1"/>
            <a:r>
              <a:rPr lang="en-US" dirty="0" smtClean="0"/>
              <a:t>has </a:t>
            </a:r>
            <a:r>
              <a:rPr lang="en-US" dirty="0" smtClean="0">
                <a:solidFill>
                  <a:srgbClr val="660066"/>
                </a:solidFill>
              </a:rPr>
              <a:t>subordinate conjunction at the beginning. </a:t>
            </a:r>
          </a:p>
          <a:p>
            <a:pPr lvl="1">
              <a:buNone/>
            </a:pPr>
            <a:endParaRPr lang="en-US" dirty="0" smtClean="0"/>
          </a:p>
          <a:p>
            <a:pPr lvl="1">
              <a:buNone/>
            </a:pPr>
            <a:r>
              <a:rPr lang="en-US" dirty="0" smtClean="0"/>
              <a:t>Ex. “As the door opened”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latin typeface="Century Gothic"/>
              </a:rPr>
              <a:t>Subordinate Conjunction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You can spot a </a:t>
            </a:r>
            <a:r>
              <a:rPr lang="en-US" b="1" u="sng" dirty="0" smtClean="0"/>
              <a:t>dependent clause </a:t>
            </a:r>
            <a:r>
              <a:rPr lang="en-US" dirty="0" smtClean="0"/>
              <a:t>if it has a </a:t>
            </a:r>
            <a:r>
              <a:rPr lang="en-US" b="1" u="sng" dirty="0"/>
              <a:t>s</a:t>
            </a:r>
            <a:r>
              <a:rPr lang="en-US" b="1" u="sng" dirty="0" smtClean="0"/>
              <a:t>ubordinate </a:t>
            </a:r>
            <a:r>
              <a:rPr lang="en-US" b="1" u="sng" dirty="0"/>
              <a:t>c</a:t>
            </a:r>
            <a:r>
              <a:rPr lang="en-US" b="1" u="sng" dirty="0" smtClean="0"/>
              <a:t>onjunction </a:t>
            </a:r>
            <a:r>
              <a:rPr lang="en-US" dirty="0" smtClean="0"/>
              <a:t>at the beginning of the clause. </a:t>
            </a:r>
            <a:endParaRPr lang="en-US" b="1" dirty="0" smtClean="0"/>
          </a:p>
          <a:p>
            <a:r>
              <a:rPr lang="en-US" dirty="0" smtClean="0"/>
              <a:t> The </a:t>
            </a:r>
            <a:r>
              <a:rPr lang="en-US" b="1" u="sng" dirty="0" smtClean="0"/>
              <a:t>subordinate conjunctions </a:t>
            </a:r>
            <a:r>
              <a:rPr lang="en-US" dirty="0" smtClean="0"/>
              <a:t>are: </a:t>
            </a:r>
            <a:r>
              <a:rPr lang="en-US" i="1" dirty="0" smtClean="0"/>
              <a:t>after, as, although, while, whenever, until, unless, because, before, if, since. </a:t>
            </a:r>
          </a:p>
          <a:p>
            <a:r>
              <a:rPr lang="en-US" dirty="0" smtClean="0"/>
              <a:t> You can remember these words with the acronym </a:t>
            </a:r>
            <a:r>
              <a:rPr lang="en-US" b="1" dirty="0" smtClean="0"/>
              <a:t>AAAWWUUBBIS</a:t>
            </a:r>
            <a:endParaRPr lang="en-US" dirty="0" smtClean="0"/>
          </a:p>
          <a:p>
            <a:pPr>
              <a:buNone/>
            </a:pPr>
            <a:endParaRPr lang="en-US" dirty="0" smtClean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latin typeface="Century Gothic"/>
              </a:rPr>
              <a:t>Complex Sentence</a:t>
            </a:r>
            <a:endParaRPr lang="en-US" b="1" dirty="0">
              <a:latin typeface="Century Gothic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89902" y="1600200"/>
            <a:ext cx="8854098" cy="4525963"/>
          </a:xfrm>
        </p:spPr>
        <p:txBody>
          <a:bodyPr>
            <a:normAutofit fontScale="85000" lnSpcReduction="20000"/>
          </a:bodyPr>
          <a:lstStyle/>
          <a:p>
            <a:r>
              <a:rPr lang="en-US" dirty="0" smtClean="0"/>
              <a:t>A </a:t>
            </a:r>
            <a:r>
              <a:rPr lang="en-US" b="1" u="sng" dirty="0" smtClean="0"/>
              <a:t>complex sentence </a:t>
            </a:r>
            <a:r>
              <a:rPr lang="en-US" dirty="0" smtClean="0"/>
              <a:t>is </a:t>
            </a:r>
            <a:r>
              <a:rPr lang="en-US" dirty="0" smtClean="0">
                <a:solidFill>
                  <a:srgbClr val="660066"/>
                </a:solidFill>
              </a:rPr>
              <a:t>when you combine an independent clause with a dependent clause. </a:t>
            </a:r>
          </a:p>
          <a:p>
            <a:pPr>
              <a:buNone/>
            </a:pPr>
            <a:endParaRPr lang="en-US" dirty="0" smtClean="0">
              <a:solidFill>
                <a:srgbClr val="660066"/>
              </a:solidFill>
            </a:endParaRPr>
          </a:p>
          <a:p>
            <a:r>
              <a:rPr lang="en-US" sz="3027" dirty="0" smtClean="0"/>
              <a:t>Forming a complex sentence: </a:t>
            </a:r>
          </a:p>
          <a:p>
            <a:pPr marL="0" marR="0" algn="ctr">
              <a:spcBef>
                <a:spcPts val="0"/>
              </a:spcBef>
              <a:spcAft>
                <a:spcPts val="0"/>
              </a:spcAft>
              <a:buNone/>
            </a:pPr>
            <a:endParaRPr lang="en-US" sz="3027" b="1" dirty="0" smtClean="0">
              <a:ea typeface="Cambria"/>
              <a:cs typeface="Times New Roman"/>
            </a:endParaRPr>
          </a:p>
          <a:p>
            <a:pPr marL="0" marR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027" b="1" dirty="0" smtClean="0">
                <a:ea typeface="Cambria"/>
                <a:cs typeface="Times New Roman"/>
              </a:rPr>
              <a:t>subordinate (dependent) clause    comma   independent clause</a:t>
            </a:r>
            <a:endParaRPr lang="en-US" sz="3027" dirty="0" smtClean="0">
              <a:ea typeface="Cambria"/>
              <a:cs typeface="Times New Roman"/>
            </a:endParaRPr>
          </a:p>
          <a:p>
            <a:pPr marL="0" marR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027" b="1" i="1" dirty="0" smtClean="0">
                <a:ea typeface="Cambria"/>
                <a:cs typeface="Times New Roman"/>
              </a:rPr>
              <a:t>or</a:t>
            </a:r>
            <a:endParaRPr lang="en-US" sz="3027" dirty="0" smtClean="0">
              <a:ea typeface="Cambria"/>
              <a:cs typeface="Times New Roman"/>
            </a:endParaRPr>
          </a:p>
          <a:p>
            <a:pPr marL="0" marR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027" b="1" dirty="0" smtClean="0">
                <a:ea typeface="Cambria"/>
                <a:cs typeface="Times New Roman"/>
              </a:rPr>
              <a:t>independent clause     subordinate (dependent) clause</a:t>
            </a:r>
            <a:endParaRPr lang="en-US" sz="3027" dirty="0" smtClean="0">
              <a:ea typeface="Cambria"/>
              <a:cs typeface="Times New Roman"/>
            </a:endParaRPr>
          </a:p>
          <a:p>
            <a:pPr marL="0" marR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027" dirty="0" smtClean="0">
                <a:ea typeface="Cambria"/>
                <a:cs typeface="Times New Roman"/>
              </a:rPr>
              <a:t> </a:t>
            </a:r>
          </a:p>
          <a:p>
            <a:pPr marL="0" marR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027" dirty="0" smtClean="0">
                <a:ea typeface="Cambria"/>
                <a:cs typeface="Times New Roman"/>
              </a:rPr>
              <a:t>Example:</a:t>
            </a:r>
          </a:p>
          <a:p>
            <a:pPr marL="0" marR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027" dirty="0" smtClean="0">
                <a:ea typeface="Cambria"/>
                <a:cs typeface="Times New Roman"/>
              </a:rPr>
              <a:t>Although it is fattening, it tastes good.</a:t>
            </a:r>
          </a:p>
          <a:p>
            <a:pPr marL="0" marR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027" dirty="0" smtClean="0">
                <a:ea typeface="Cambria"/>
                <a:cs typeface="Times New Roman"/>
              </a:rPr>
              <a:t>It tastes good although it is fattening.</a:t>
            </a:r>
          </a:p>
          <a:p>
            <a:endParaRPr lang="en-US" dirty="0">
              <a:solidFill>
                <a:srgbClr val="660066"/>
              </a:solidFill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253</TotalTime>
  <Words>769</Words>
  <Application>Microsoft Macintosh PowerPoint</Application>
  <PresentationFormat>On-screen Show (4:3)</PresentationFormat>
  <Paragraphs>100</Paragraphs>
  <Slides>16</Slides>
  <Notes>1</Notes>
  <HiddenSlides>0</HiddenSlides>
  <MMClips>0</MMClips>
  <ScaleCrop>false</ScaleCrop>
  <HeadingPairs>
    <vt:vector size="4" baseType="variant">
      <vt:variant>
        <vt:lpstr>Design Template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7" baseType="lpstr">
      <vt:lpstr>Office Theme</vt:lpstr>
      <vt:lpstr>Slide 1</vt:lpstr>
      <vt:lpstr>Today’s Focus:    Avoiding Run-on sentences and Fragments!  Independent Clauses  Dependent Clauses  Coordinating Conjunctions Subordinate Conjunctions  </vt:lpstr>
      <vt:lpstr>Clauses</vt:lpstr>
      <vt:lpstr>Independent Clauses</vt:lpstr>
      <vt:lpstr>Compound Sentences</vt:lpstr>
      <vt:lpstr>DANGER! DANGER!  RUN-ON SENTENCES </vt:lpstr>
      <vt:lpstr>DANGER! DANGER! </vt:lpstr>
      <vt:lpstr>DANGER! DANGER!  </vt:lpstr>
      <vt:lpstr>Repairing Run-ons</vt:lpstr>
      <vt:lpstr>Method One –  Comma + Coordinating Conjunction</vt:lpstr>
      <vt:lpstr>Method One Example…</vt:lpstr>
      <vt:lpstr>Method Two – Semicolon</vt:lpstr>
      <vt:lpstr>Slide 13</vt:lpstr>
      <vt:lpstr>Subordinate (Dependent) Clause</vt:lpstr>
      <vt:lpstr>Subordinate Conjunction</vt:lpstr>
      <vt:lpstr>Complex Sentence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Focus:   Independent Clauses, Dependent Clauses  Coordination, and avoiding run-on sentences and fragments </dc:title>
  <dc:creator>Paige Prather</dc:creator>
  <cp:lastModifiedBy>Paige Prather</cp:lastModifiedBy>
  <cp:revision>11</cp:revision>
  <dcterms:created xsi:type="dcterms:W3CDTF">2017-01-05T13:36:16Z</dcterms:created>
  <dcterms:modified xsi:type="dcterms:W3CDTF">2017-01-05T13:56:15Z</dcterms:modified>
</cp:coreProperties>
</file>