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-23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2/6/15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>
                <a:latin typeface="Cambria"/>
                <a:cs typeface="Cambria"/>
              </a:rPr>
              <a:t>The Makings of a Good Speech</a:t>
            </a:r>
            <a:endParaRPr lang="en-US" cap="none" dirty="0">
              <a:latin typeface="Cambria"/>
              <a:cs typeface="Cambri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Michel</a:t>
            </a:r>
          </a:p>
          <a:p>
            <a:r>
              <a:rPr lang="en-US" dirty="0" smtClean="0"/>
              <a:t>English I</a:t>
            </a:r>
          </a:p>
          <a:p>
            <a:r>
              <a:rPr lang="en-US" dirty="0" smtClean="0"/>
              <a:t>2/6/2015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31576"/>
            <a:ext cx="3240882" cy="2427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510424"/>
            <a:ext cx="3410954" cy="2269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605" y="2014961"/>
            <a:ext cx="4143995" cy="1945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949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atin typeface="Cambria"/>
                <a:cs typeface="Cambria"/>
              </a:rPr>
              <a:t>So, where did it all begin?</a:t>
            </a:r>
            <a:endParaRPr lang="en-US" cap="none" dirty="0">
              <a:latin typeface="Cambria"/>
              <a:cs typeface="Cambria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00" y="1644621"/>
            <a:ext cx="5678488" cy="3540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Public speaking (sometimes termed Oratory) is the process and act of speaking or giving a lecture to a group of people in a structured, deliberate manner intended to inform, influence, or entertain a listening audience</a:t>
            </a:r>
            <a:r>
              <a:rPr lang="en-US" sz="2000" dirty="0" smtClean="0">
                <a:latin typeface="Cambria" panose="02040503050406030204" pitchFamily="18" charset="0"/>
              </a:rPr>
              <a:t>.</a:t>
            </a:r>
          </a:p>
          <a:p>
            <a:r>
              <a:rPr lang="en-US" sz="2000" dirty="0" smtClean="0">
                <a:latin typeface="Cambria" panose="02040503050406030204" pitchFamily="18" charset="0"/>
              </a:rPr>
              <a:t>Some of the earliest forms of Oratory took place in Ancient Egypt and Greece. 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34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6288" y="507605"/>
            <a:ext cx="4389120" cy="1737360"/>
          </a:xfrm>
        </p:spPr>
        <p:txBody>
          <a:bodyPr/>
          <a:lstStyle/>
          <a:p>
            <a:r>
              <a:rPr lang="en-US" cap="none" dirty="0" smtClean="0">
                <a:latin typeface="Cambria"/>
                <a:cs typeface="Cambria"/>
              </a:rPr>
              <a:t>Effective Speechwriting </a:t>
            </a:r>
            <a:endParaRPr lang="en-US" cap="none" dirty="0">
              <a:latin typeface="Cambria"/>
              <a:cs typeface="Cambria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250" y="1283380"/>
            <a:ext cx="5678488" cy="3786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6288" y="2244965"/>
            <a:ext cx="4389120" cy="3762294"/>
          </a:xfrm>
        </p:spPr>
        <p:txBody>
          <a:bodyPr>
            <a:noAutofit/>
          </a:bodyPr>
          <a:lstStyle/>
          <a:p>
            <a:r>
              <a:rPr lang="en-US" sz="2300" dirty="0" smtClean="0">
                <a:latin typeface="Cambria" panose="02040503050406030204" pitchFamily="18" charset="0"/>
              </a:rPr>
              <a:t>Public speaking in the 21</a:t>
            </a:r>
            <a:r>
              <a:rPr lang="en-US" sz="2300" baseline="30000" dirty="0" smtClean="0">
                <a:latin typeface="Cambria" panose="02040503050406030204" pitchFamily="18" charset="0"/>
              </a:rPr>
              <a:t>st</a:t>
            </a:r>
            <a:r>
              <a:rPr lang="en-US" sz="2300" dirty="0" smtClean="0">
                <a:latin typeface="Cambria" panose="02040503050406030204" pitchFamily="18" charset="0"/>
              </a:rPr>
              <a:t> century may still share similarities with traditional practices, but much more has been discovered in writing an effective speech. </a:t>
            </a:r>
          </a:p>
          <a:p>
            <a:r>
              <a:rPr lang="en-US" sz="2300" dirty="0" smtClean="0">
                <a:latin typeface="Cambria" panose="02040503050406030204" pitchFamily="18" charset="0"/>
              </a:rPr>
              <a:t>To help us understand this, we’ll look at a neat set of practices to promote the creation of an effective speech:</a:t>
            </a:r>
            <a:endParaRPr lang="en-US" sz="23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15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72852" y="889415"/>
            <a:ext cx="9720072" cy="1499616"/>
          </a:xfrm>
        </p:spPr>
        <p:txBody>
          <a:bodyPr/>
          <a:lstStyle/>
          <a:p>
            <a:pPr algn="ctr"/>
            <a:r>
              <a:rPr lang="en-US" cap="none" dirty="0">
                <a:latin typeface="Cambria" panose="02040503050406030204" pitchFamily="18" charset="0"/>
              </a:rPr>
              <a:t>Hold onto that </a:t>
            </a:r>
            <a:r>
              <a:rPr lang="en-US" b="1" cap="none" dirty="0">
                <a:latin typeface="Cambria" panose="02040503050406030204" pitchFamily="18" charset="0"/>
              </a:rPr>
              <a:t>K.O.R.D.</a:t>
            </a:r>
            <a:r>
              <a:rPr lang="en-US" cap="none" dirty="0">
                <a:latin typeface="Cambria" panose="02040503050406030204" pitchFamily="18" charset="0"/>
              </a:rPr>
              <a:t>!</a:t>
            </a:r>
            <a:br>
              <a:rPr lang="en-US" cap="none" dirty="0">
                <a:latin typeface="Cambria" panose="02040503050406030204" pitchFamily="18" charset="0"/>
              </a:rPr>
            </a:br>
            <a:endParaRPr lang="en-US" cap="none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389031"/>
            <a:ext cx="9720071" cy="4023360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latin typeface="Cambria" panose="02040503050406030204" pitchFamily="18" charset="0"/>
              </a:rPr>
              <a:t>K</a:t>
            </a:r>
            <a:r>
              <a:rPr lang="en-US" sz="3200" dirty="0">
                <a:latin typeface="Cambria" panose="02040503050406030204" pitchFamily="18" charset="0"/>
              </a:rPr>
              <a:t>now the subject you want to examine in your </a:t>
            </a:r>
            <a:r>
              <a:rPr lang="en-US" sz="3200" dirty="0" smtClean="0">
                <a:latin typeface="Cambria" panose="02040503050406030204" pitchFamily="18" charset="0"/>
              </a:rPr>
              <a:t>speech by researching background information. </a:t>
            </a:r>
            <a:endParaRPr lang="en-US" sz="3200" dirty="0">
              <a:latin typeface="Cambria" panose="02040503050406030204" pitchFamily="18" charset="0"/>
            </a:endParaRPr>
          </a:p>
          <a:p>
            <a:r>
              <a:rPr lang="en-US" sz="3600" b="1" dirty="0">
                <a:latin typeface="Cambria" panose="02040503050406030204" pitchFamily="18" charset="0"/>
              </a:rPr>
              <a:t>O</a:t>
            </a:r>
            <a:r>
              <a:rPr lang="en-US" sz="3200" dirty="0">
                <a:latin typeface="Cambria" panose="02040503050406030204" pitchFamily="18" charset="0"/>
              </a:rPr>
              <a:t>rganize your thoughts by planning or making a list of important points.</a:t>
            </a:r>
          </a:p>
          <a:p>
            <a:r>
              <a:rPr lang="en-US" sz="3600" b="1" dirty="0">
                <a:latin typeface="Cambria" panose="02040503050406030204" pitchFamily="18" charset="0"/>
              </a:rPr>
              <a:t>R</a:t>
            </a:r>
            <a:r>
              <a:rPr lang="en-US" sz="3200" dirty="0">
                <a:latin typeface="Cambria" panose="02040503050406030204" pitchFamily="18" charset="0"/>
              </a:rPr>
              <a:t>evise your plans and work them into a brief paragraph that can be spoken publicly. </a:t>
            </a:r>
          </a:p>
          <a:p>
            <a:r>
              <a:rPr lang="en-US" sz="3600" b="1" dirty="0">
                <a:latin typeface="Cambria" panose="02040503050406030204" pitchFamily="18" charset="0"/>
              </a:rPr>
              <a:t>D</a:t>
            </a:r>
            <a:r>
              <a:rPr lang="en-US" sz="3200" dirty="0">
                <a:latin typeface="Cambria" panose="02040503050406030204" pitchFamily="18" charset="0"/>
              </a:rPr>
              <a:t>eliver your speech with confidence in your </a:t>
            </a:r>
            <a:r>
              <a:rPr lang="en-US" sz="3200" dirty="0" smtClean="0">
                <a:latin typeface="Cambria" panose="02040503050406030204" pitchFamily="18" charset="0"/>
              </a:rPr>
              <a:t>work, </a:t>
            </a:r>
            <a:r>
              <a:rPr lang="en-US" sz="3200" dirty="0">
                <a:latin typeface="Cambria" panose="02040503050406030204" pitchFamily="18" charset="0"/>
              </a:rPr>
              <a:t>and </a:t>
            </a:r>
            <a:r>
              <a:rPr lang="en-US" sz="3200" dirty="0" smtClean="0">
                <a:latin typeface="Cambria" panose="02040503050406030204" pitchFamily="18" charset="0"/>
              </a:rPr>
              <a:t>believe </a:t>
            </a:r>
            <a:r>
              <a:rPr lang="en-US" sz="3200" dirty="0">
                <a:latin typeface="Cambria" panose="02040503050406030204" pitchFamily="18" charset="0"/>
              </a:rPr>
              <a:t>in the message you are attempting to share. </a:t>
            </a:r>
            <a:endParaRPr lang="en-US" sz="3200" b="1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pic>
        <p:nvPicPr>
          <p:cNvPr id="1026" name="Picture 2" descr="http://bestclipartblog.com/clipart-pics/microphone-clip-art-7.gif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357" y="115910"/>
            <a:ext cx="1827726" cy="217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652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cap="none" dirty="0">
                <a:latin typeface="Cambria" panose="02040503050406030204" pitchFamily="18" charset="0"/>
              </a:rPr>
              <a:t>K</a:t>
            </a:r>
            <a:r>
              <a:rPr lang="en-US" sz="3200" cap="none" dirty="0">
                <a:latin typeface="Cambria" panose="02040503050406030204" pitchFamily="18" charset="0"/>
              </a:rPr>
              <a:t>now the subject you want to </a:t>
            </a:r>
            <a:r>
              <a:rPr lang="en-US" sz="3200" cap="none" dirty="0" smtClean="0">
                <a:latin typeface="Cambria" panose="02040503050406030204" pitchFamily="18" charset="0"/>
              </a:rPr>
              <a:t>examine:</a:t>
            </a:r>
            <a:endParaRPr lang="en-US" sz="3200" cap="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Cambria" panose="02040503050406030204" pitchFamily="18" charset="0"/>
              </a:rPr>
              <a:t>Be able to answer the questions:</a:t>
            </a:r>
          </a:p>
          <a:p>
            <a:r>
              <a:rPr lang="en-US" sz="2000" dirty="0">
                <a:latin typeface="Cambria" panose="02040503050406030204" pitchFamily="18" charset="0"/>
              </a:rPr>
              <a:t>What do the members of the audience have in common</a:t>
            </a:r>
            <a:r>
              <a:rPr lang="en-US" sz="2000" dirty="0" smtClean="0">
                <a:latin typeface="Cambria" panose="02040503050406030204" pitchFamily="18" charset="0"/>
              </a:rPr>
              <a:t>?</a:t>
            </a:r>
          </a:p>
          <a:p>
            <a:r>
              <a:rPr lang="en-US" sz="2000" dirty="0">
                <a:latin typeface="Cambria" panose="02040503050406030204" pitchFamily="18" charset="0"/>
              </a:rPr>
              <a:t>Do they expect discussion about a specific subject and, if so, what</a:t>
            </a:r>
            <a:r>
              <a:rPr lang="en-US" sz="2000" dirty="0" smtClean="0">
                <a:latin typeface="Cambria" panose="02040503050406030204" pitchFamily="18" charset="0"/>
              </a:rPr>
              <a:t>?</a:t>
            </a:r>
          </a:p>
          <a:p>
            <a:r>
              <a:rPr lang="en-US" sz="2000" dirty="0">
                <a:latin typeface="Cambria" panose="02040503050406030204" pitchFamily="18" charset="0"/>
              </a:rPr>
              <a:t>Why are they interested in your topic</a:t>
            </a:r>
            <a:r>
              <a:rPr lang="en-US" sz="2000" dirty="0" smtClean="0">
                <a:latin typeface="Cambria" panose="02040503050406030204" pitchFamily="18" charset="0"/>
              </a:rPr>
              <a:t>?</a:t>
            </a:r>
          </a:p>
          <a:p>
            <a:r>
              <a:rPr lang="en-US" sz="2000" dirty="0">
                <a:latin typeface="Cambria" panose="02040503050406030204" pitchFamily="18" charset="0"/>
              </a:rPr>
              <a:t>What do they know, and what do they need to know?</a:t>
            </a:r>
          </a:p>
        </p:txBody>
      </p:sp>
      <p:pic>
        <p:nvPicPr>
          <p:cNvPr id="2056" name="Picture 8" descr="http://images.clipartpanda.com/crowd-of-people-silhouette-crowd-silhouette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20902"/>
            <a:ext cx="5678488" cy="2787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232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cap="none" dirty="0">
                <a:latin typeface="Cambria" panose="02040503050406030204" pitchFamily="18" charset="0"/>
              </a:rPr>
              <a:t>O</a:t>
            </a:r>
            <a:r>
              <a:rPr lang="en-US" sz="3200" cap="none" dirty="0">
                <a:latin typeface="Cambria" panose="02040503050406030204" pitchFamily="18" charset="0"/>
              </a:rPr>
              <a:t>rganize your thoughts by </a:t>
            </a:r>
            <a:r>
              <a:rPr lang="en-US" sz="3200" cap="none" dirty="0" smtClean="0">
                <a:latin typeface="Cambria" panose="02040503050406030204" pitchFamily="18" charset="0"/>
              </a:rPr>
              <a:t>planning:</a:t>
            </a:r>
            <a:endParaRPr lang="en-US" sz="3200" cap="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This is where you pick up the information, connect the ideas and arrive at the insights that make your talk fresh.  </a:t>
            </a:r>
            <a:endParaRPr lang="en-US" sz="1800" dirty="0" smtClean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mbria" panose="02040503050406030204" pitchFamily="18" charset="0"/>
              </a:rPr>
              <a:t>Gather </a:t>
            </a:r>
            <a:r>
              <a:rPr lang="en-US" sz="1800" dirty="0">
                <a:latin typeface="Cambria" panose="02040503050406030204" pitchFamily="18" charset="0"/>
              </a:rPr>
              <a:t>far more information than you need.  </a:t>
            </a:r>
            <a:endParaRPr lang="en-US" sz="1800" dirty="0" smtClean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mbria" panose="02040503050406030204" pitchFamily="18" charset="0"/>
              </a:rPr>
              <a:t>Arrange </a:t>
            </a:r>
            <a:r>
              <a:rPr lang="en-US" sz="1800" dirty="0">
                <a:latin typeface="Cambria" panose="02040503050406030204" pitchFamily="18" charset="0"/>
              </a:rPr>
              <a:t>your research and notes into general categories and leave space between them. </a:t>
            </a:r>
            <a:endParaRPr lang="en-US" sz="1800" dirty="0" smtClean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mbria" panose="02040503050406030204" pitchFamily="18" charset="0"/>
              </a:rPr>
              <a:t>Go </a:t>
            </a:r>
            <a:r>
              <a:rPr lang="en-US" sz="1800" dirty="0">
                <a:latin typeface="Cambria" panose="02040503050406030204" pitchFamily="18" charset="0"/>
              </a:rPr>
              <a:t>back and rearrange. </a:t>
            </a:r>
            <a:endParaRPr lang="en-US" sz="1800" dirty="0" smtClean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mbria" panose="02040503050406030204" pitchFamily="18" charset="0"/>
              </a:rPr>
              <a:t>Fit </a:t>
            </a:r>
            <a:r>
              <a:rPr lang="en-US" sz="1800" dirty="0">
                <a:latin typeface="Cambria" panose="02040503050406030204" pitchFamily="18" charset="0"/>
              </a:rPr>
              <a:t>related pieces together like a puzzle.</a:t>
            </a:r>
          </a:p>
        </p:txBody>
      </p:sp>
      <p:pic>
        <p:nvPicPr>
          <p:cNvPr id="3074" name="Picture 2" descr="http://www.athomenet.com/graphics/organization-lifestyle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070" y="1725769"/>
            <a:ext cx="5093466" cy="351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122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cap="none" dirty="0" smtClean="0">
                <a:latin typeface="Cambria" panose="02040503050406030204" pitchFamily="18" charset="0"/>
              </a:rPr>
              <a:t/>
            </a:r>
            <a:br>
              <a:rPr lang="en-US" sz="3600" b="1" cap="none" dirty="0" smtClean="0">
                <a:latin typeface="Cambria" panose="02040503050406030204" pitchFamily="18" charset="0"/>
              </a:rPr>
            </a:br>
            <a:r>
              <a:rPr lang="en-US" sz="3600" b="1" cap="none" dirty="0" smtClean="0">
                <a:latin typeface="Cambria" panose="02040503050406030204" pitchFamily="18" charset="0"/>
              </a:rPr>
              <a:t>R</a:t>
            </a:r>
            <a:r>
              <a:rPr lang="en-US" sz="3200" cap="none" dirty="0" smtClean="0">
                <a:latin typeface="Cambria" panose="02040503050406030204" pitchFamily="18" charset="0"/>
              </a:rPr>
              <a:t>evise </a:t>
            </a:r>
            <a:r>
              <a:rPr lang="en-US" sz="3200" cap="none" dirty="0">
                <a:latin typeface="Cambria" panose="02040503050406030204" pitchFamily="18" charset="0"/>
              </a:rPr>
              <a:t>your plans and work them into a brief paragraph that can be spoken publicly. </a:t>
            </a:r>
            <a:br>
              <a:rPr lang="en-US" sz="3200" cap="none" dirty="0">
                <a:latin typeface="Cambria" panose="02040503050406030204" pitchFamily="18" charset="0"/>
              </a:rPr>
            </a:br>
            <a:endParaRPr lang="en-US" sz="3200" cap="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000" dirty="0" smtClean="0">
                <a:latin typeface="Cambria" panose="02040503050406030204" pitchFamily="18" charset="0"/>
              </a:rPr>
              <a:t>To better help you revise your speech, consider practicing the following: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mbria" panose="02040503050406030204" pitchFamily="18" charset="0"/>
              </a:rPr>
              <a:t>Double check your understanding of your topic.</a:t>
            </a:r>
            <a:endParaRPr lang="en-US" sz="20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Make links between different topics to see how the whole subject fits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Remind yourself of material you </a:t>
            </a:r>
            <a:r>
              <a:rPr lang="en-US" sz="2000" dirty="0" smtClean="0">
                <a:latin typeface="Cambria" panose="02040503050406030204" pitchFamily="18" charset="0"/>
              </a:rPr>
              <a:t>may have </a:t>
            </a:r>
            <a:r>
              <a:rPr lang="en-US" sz="2000" dirty="0">
                <a:latin typeface="Cambria" panose="02040503050406030204" pitchFamily="18" charset="0"/>
              </a:rPr>
              <a:t>forgotten.</a:t>
            </a:r>
          </a:p>
        </p:txBody>
      </p:sp>
      <p:pic>
        <p:nvPicPr>
          <p:cNvPr id="4098" name="Picture 2" descr="http://www.sarawilsonetienne.com/wp-content/uploads/2007/07/revision-pag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620" y="1514698"/>
            <a:ext cx="4669887" cy="3400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362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649418"/>
            <a:ext cx="4389120" cy="1737360"/>
          </a:xfrm>
        </p:spPr>
        <p:txBody>
          <a:bodyPr/>
          <a:lstStyle/>
          <a:p>
            <a:r>
              <a:rPr lang="en-US" sz="3200" b="1" cap="none" dirty="0" smtClean="0">
                <a:latin typeface="Cambria" panose="02040503050406030204" pitchFamily="18" charset="0"/>
              </a:rPr>
              <a:t/>
            </a:r>
            <a:br>
              <a:rPr lang="en-US" sz="3200" b="1" cap="none" dirty="0" smtClean="0">
                <a:latin typeface="Cambria" panose="02040503050406030204" pitchFamily="18" charset="0"/>
              </a:rPr>
            </a:br>
            <a:r>
              <a:rPr lang="en-US" sz="3200" b="1" cap="none" dirty="0" smtClean="0">
                <a:latin typeface="Cambria" panose="02040503050406030204" pitchFamily="18" charset="0"/>
              </a:rPr>
              <a:t>D</a:t>
            </a:r>
            <a:r>
              <a:rPr lang="en-US" sz="2800" cap="none" dirty="0" smtClean="0">
                <a:latin typeface="Cambria" panose="02040503050406030204" pitchFamily="18" charset="0"/>
              </a:rPr>
              <a:t>eliver </a:t>
            </a:r>
            <a:r>
              <a:rPr lang="en-US" sz="2800" cap="none" dirty="0">
                <a:latin typeface="Cambria" panose="02040503050406030204" pitchFamily="18" charset="0"/>
              </a:rPr>
              <a:t>your speech with confidence in your work, and believe in the message you are attempting to share. </a:t>
            </a:r>
            <a:r>
              <a:rPr lang="en-US" sz="2800" b="1" cap="none" dirty="0">
                <a:latin typeface="Cambria" panose="02040503050406030204" pitchFamily="18" charset="0"/>
              </a:rPr>
              <a:t/>
            </a:r>
            <a:br>
              <a:rPr lang="en-US" sz="2800" b="1" cap="none" dirty="0">
                <a:latin typeface="Cambria" panose="02040503050406030204" pitchFamily="18" charset="0"/>
              </a:rPr>
            </a:br>
            <a:endParaRPr lang="en-US" sz="2800" cap="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928280"/>
            <a:ext cx="4389120" cy="376229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mbria" panose="02040503050406030204" pitchFamily="18" charset="0"/>
              </a:rPr>
              <a:t>Don’t ever forget the impact words can have on people. Make use of the platform you’ve been given and speak wholeheartedly. Above all…BELIEVE IN YOURSELF!</a:t>
            </a:r>
          </a:p>
        </p:txBody>
      </p:sp>
      <p:pic>
        <p:nvPicPr>
          <p:cNvPr id="5122" name="Picture 2" descr="http://www.humintell.com/wp-content/uploads/2014/09/Speak-the-truth-even-if-your-voice-shak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18098"/>
            <a:ext cx="5678488" cy="3793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458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541</TotalTime>
  <Words>366</Words>
  <Application>Microsoft Macintosh PowerPoint</Application>
  <PresentationFormat>Custom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Integral</vt:lpstr>
      <vt:lpstr>The Makings of a Good Speech</vt:lpstr>
      <vt:lpstr>So, where did it all begin?</vt:lpstr>
      <vt:lpstr>Effective Speechwriting </vt:lpstr>
      <vt:lpstr>Hold onto that K.O.R.D.! </vt:lpstr>
      <vt:lpstr>Know the subject you want to examine:</vt:lpstr>
      <vt:lpstr>Organize your thoughts by planning:</vt:lpstr>
      <vt:lpstr> Revise your plans and work them into a brief paragraph that can be spoken publicly.  </vt:lpstr>
      <vt:lpstr> Deliver your speech with confidence in your work, and believe in the message you are attempting to share.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Makings of a Good Speech</dc:title>
  <dc:creator>Jamal Michel</dc:creator>
  <cp:lastModifiedBy>Durham Public Schools</cp:lastModifiedBy>
  <cp:revision>11</cp:revision>
  <cp:lastPrinted>2015-02-06T13:14:31Z</cp:lastPrinted>
  <dcterms:created xsi:type="dcterms:W3CDTF">2015-02-06T00:54:41Z</dcterms:created>
  <dcterms:modified xsi:type="dcterms:W3CDTF">2015-02-06T20:56:06Z</dcterms:modified>
</cp:coreProperties>
</file>