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9" r:id="rId3"/>
    <p:sldId id="272" r:id="rId4"/>
    <p:sldId id="270" r:id="rId5"/>
    <p:sldId id="273" r:id="rId6"/>
    <p:sldId id="271" r:id="rId7"/>
    <p:sldId id="274" r:id="rId8"/>
    <p:sldId id="256" r:id="rId9"/>
    <p:sldId id="257" r:id="rId10"/>
    <p:sldId id="258" r:id="rId11"/>
    <p:sldId id="259" r:id="rId12"/>
    <p:sldId id="260" r:id="rId13"/>
    <p:sldId id="261" r:id="rId14"/>
    <p:sldId id="263" r:id="rId15"/>
    <p:sldId id="264" r:id="rId16"/>
    <p:sldId id="266" r:id="rId17"/>
    <p:sldId id="265" r:id="rId18"/>
    <p:sldId id="267" r:id="rId19"/>
    <p:sldId id="26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80" y="-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4A5-6F85-4866-B222-62C50BAA2362}" type="datetimeFigureOut">
              <a:rPr lang="en-US" smtClean="0"/>
              <a:t>2/3/15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B9EE7-9C8C-4CD9-B596-914DCD2B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266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4A5-6F85-4866-B222-62C50BAA2362}" type="datetimeFigureOut">
              <a:rPr lang="en-US" smtClean="0"/>
              <a:t>2/3/15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B9EE7-9C8C-4CD9-B596-914DCD2B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240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4A5-6F85-4866-B222-62C50BAA2362}" type="datetimeFigureOut">
              <a:rPr lang="en-US" smtClean="0"/>
              <a:t>2/3/15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B9EE7-9C8C-4CD9-B596-914DCD2B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872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4A5-6F85-4866-B222-62C50BAA2362}" type="datetimeFigureOut">
              <a:rPr lang="en-US" smtClean="0"/>
              <a:t>2/3/15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B9EE7-9C8C-4CD9-B596-914DCD2B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143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4A5-6F85-4866-B222-62C50BAA2362}" type="datetimeFigureOut">
              <a:rPr lang="en-US" smtClean="0"/>
              <a:t>2/3/15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B9EE7-9C8C-4CD9-B596-914DCD2B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389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4A5-6F85-4866-B222-62C50BAA2362}" type="datetimeFigureOut">
              <a:rPr lang="en-US" smtClean="0"/>
              <a:t>2/3/15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B9EE7-9C8C-4CD9-B596-914DCD2B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9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4A5-6F85-4866-B222-62C50BAA2362}" type="datetimeFigureOut">
              <a:rPr lang="en-US" smtClean="0"/>
              <a:t>2/3/15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B9EE7-9C8C-4CD9-B596-914DCD2B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136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4A5-6F85-4866-B222-62C50BAA2362}" type="datetimeFigureOut">
              <a:rPr lang="en-US" smtClean="0"/>
              <a:t>2/3/15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B9EE7-9C8C-4CD9-B596-914DCD2B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649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4A5-6F85-4866-B222-62C50BAA2362}" type="datetimeFigureOut">
              <a:rPr lang="en-US" smtClean="0"/>
              <a:t>2/3/15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B9EE7-9C8C-4CD9-B596-914DCD2B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7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4A5-6F85-4866-B222-62C50BAA2362}" type="datetimeFigureOut">
              <a:rPr lang="en-US" smtClean="0"/>
              <a:t>2/3/15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B9EE7-9C8C-4CD9-B596-914DCD2B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820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4A5-6F85-4866-B222-62C50BAA2362}" type="datetimeFigureOut">
              <a:rPr lang="en-US" smtClean="0"/>
              <a:t>2/3/15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B9EE7-9C8C-4CD9-B596-914DCD2B83B6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3599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4A5-6F85-4866-B222-62C50BAA2362}" type="datetimeFigureOut">
              <a:rPr lang="en-US" smtClean="0"/>
              <a:t>2/3/15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B9EE7-9C8C-4CD9-B596-914DCD2B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081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4A5-6F85-4866-B222-62C50BAA2362}" type="datetimeFigureOut">
              <a:rPr lang="en-US" smtClean="0"/>
              <a:t>2/3/15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B9EE7-9C8C-4CD9-B596-914DCD2B83B6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6011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4A5-6F85-4866-B222-62C50BAA2362}" type="datetimeFigureOut">
              <a:rPr lang="en-US" smtClean="0"/>
              <a:t>2/3/15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B9EE7-9C8C-4CD9-B596-914DCD2B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5102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4A5-6F85-4866-B222-62C50BAA2362}" type="datetimeFigureOut">
              <a:rPr lang="en-US" smtClean="0"/>
              <a:t>2/3/15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B9EE7-9C8C-4CD9-B596-914DCD2B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7289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4A5-6F85-4866-B222-62C50BAA2362}" type="datetimeFigureOut">
              <a:rPr lang="en-US" smtClean="0"/>
              <a:t>2/3/15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B9EE7-9C8C-4CD9-B596-914DCD2B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890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994A5-6F85-4866-B222-62C50BAA2362}" type="datetimeFigureOut">
              <a:rPr lang="en-US" smtClean="0"/>
              <a:t>2/3/15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23B9EE7-9C8C-4CD9-B596-914DCD2B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390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Civil Rights </a:t>
            </a:r>
            <a:br>
              <a:rPr lang="en-US" dirty="0" smtClean="0"/>
            </a:br>
            <a:r>
              <a:rPr lang="en-US" dirty="0" smtClean="0"/>
              <a:t>Era in Images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Mr. Michel</a:t>
            </a:r>
          </a:p>
          <a:p>
            <a:r>
              <a:rPr lang="en-US" dirty="0" smtClean="0"/>
              <a:t>English 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921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7785" y="339969"/>
            <a:ext cx="742070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"As a doctor, I am qualified to tell you that this course of treatment will likely generate the best results</a:t>
            </a:r>
            <a:r>
              <a:rPr lang="en-US" sz="5400" dirty="0" smtClean="0"/>
              <a:t>.”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316104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7785" y="339969"/>
            <a:ext cx="742070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"As a doctor, I am qualified to tell you that this course of treatment will likely generate the best results</a:t>
            </a:r>
            <a:r>
              <a:rPr lang="en-US" sz="5400" dirty="0" smtClean="0"/>
              <a:t>.”</a:t>
            </a:r>
          </a:p>
          <a:p>
            <a:r>
              <a:rPr lang="en-US" sz="5400" b="1" dirty="0" smtClean="0">
                <a:solidFill>
                  <a:srgbClr val="FF0000"/>
                </a:solidFill>
              </a:rPr>
              <a:t>Ethos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631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03938" y="327466"/>
            <a:ext cx="6096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5400" dirty="0"/>
              <a:t>"If we don’t move soon, we’re all going to die! Can’t you see how dangerous it would be to stay</a:t>
            </a:r>
            <a:r>
              <a:rPr lang="en-US" sz="5400" dirty="0" smtClean="0"/>
              <a:t>?”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84359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03938" y="327466"/>
            <a:ext cx="6096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5400" dirty="0"/>
              <a:t>"If we don’t move soon, we’re all going to die! Can’t you see how dangerous it would be to stay</a:t>
            </a:r>
            <a:r>
              <a:rPr lang="en-US" sz="5400" dirty="0" smtClean="0"/>
              <a:t>?”</a:t>
            </a:r>
          </a:p>
          <a:p>
            <a:r>
              <a:rPr lang="en-US" sz="5400" b="1" dirty="0" smtClean="0">
                <a:solidFill>
                  <a:srgbClr val="FF0000"/>
                </a:solidFill>
              </a:rPr>
              <a:t>Pathos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970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87415" y="550985"/>
            <a:ext cx="6588370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"The data is perfectly clear: this investment has consistently turned a profit year-over-year, even in spite of market declines in other areas.”</a:t>
            </a:r>
          </a:p>
          <a:p>
            <a:endParaRPr lang="en-US" sz="4800" dirty="0"/>
          </a:p>
          <a:p>
            <a:r>
              <a:rPr lang="en-US" dirty="0" smtClean="0"/>
              <a:t>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417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87415" y="550985"/>
            <a:ext cx="658837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"The data is perfectly clear: this investment has consistently turned a profit year-over-year, even in spite of market declines in other areas.”</a:t>
            </a:r>
          </a:p>
          <a:p>
            <a:r>
              <a:rPr lang="en-US" sz="4800" b="1" dirty="0" smtClean="0">
                <a:solidFill>
                  <a:srgbClr val="FF0000"/>
                </a:solidFill>
              </a:rPr>
              <a:t>Logos    </a:t>
            </a:r>
          </a:p>
          <a:p>
            <a:endParaRPr lang="en-US" sz="4800" dirty="0"/>
          </a:p>
          <a:p>
            <a:r>
              <a:rPr lang="en-US" dirty="0" smtClean="0"/>
              <a:t>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526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643" y="764200"/>
            <a:ext cx="7655215" cy="51512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0175" y="103031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Cambria" panose="02040503050406030204" pitchFamily="18" charset="0"/>
              </a:rPr>
              <a:t>Image 1</a:t>
            </a:r>
            <a:endParaRPr lang="en-US" sz="2800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652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918" y="922084"/>
            <a:ext cx="6867391" cy="47247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90175" y="103031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Cambria" panose="02040503050406030204" pitchFamily="18" charset="0"/>
              </a:rPr>
              <a:t>Image 2</a:t>
            </a:r>
            <a:endParaRPr lang="en-US" sz="2800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52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557" y="759854"/>
            <a:ext cx="7350470" cy="48513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90175" y="103031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Cambria" panose="02040503050406030204" pitchFamily="18" charset="0"/>
              </a:rPr>
              <a:t>Image 3</a:t>
            </a:r>
            <a:endParaRPr lang="en-US" sz="2800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871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690" y="759854"/>
            <a:ext cx="7101530" cy="46441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90175" y="103031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Cambria" panose="02040503050406030204" pitchFamily="18" charset="0"/>
              </a:rPr>
              <a:t>Image 4</a:t>
            </a:r>
            <a:endParaRPr lang="en-US" sz="2800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5221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004" y="1133340"/>
            <a:ext cx="8558714" cy="42072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90175" y="103031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Cambria" panose="02040503050406030204" pitchFamily="18" charset="0"/>
              </a:rPr>
              <a:t>Image 5</a:t>
            </a:r>
            <a:endParaRPr lang="en-US" sz="2800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067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90175" y="103031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Cambria" panose="02040503050406030204" pitchFamily="18" charset="0"/>
              </a:rPr>
              <a:t>Image 6</a:t>
            </a:r>
            <a:endParaRPr lang="en-US" sz="2800" b="1" dirty="0">
              <a:latin typeface="Cambria" panose="02040503050406030204" pitchFamily="18" charset="0"/>
            </a:endParaRPr>
          </a:p>
        </p:txBody>
      </p:sp>
      <p:pic>
        <p:nvPicPr>
          <p:cNvPr id="1028" name="Picture 4" descr="http://static01.nyt.com/images/2014/08/14/us/IMAGES1/IMAGES1-master10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29" y="1620247"/>
            <a:ext cx="9272789" cy="308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26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0175" y="103031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Cambria" panose="02040503050406030204" pitchFamily="18" charset="0"/>
              </a:rPr>
              <a:t>Image 7</a:t>
            </a:r>
            <a:endParaRPr lang="en-US" sz="2800" b="1" dirty="0">
              <a:latin typeface="Cambria" panose="02040503050406030204" pitchFamily="18" charset="0"/>
            </a:endParaRPr>
          </a:p>
        </p:txBody>
      </p:sp>
      <p:pic>
        <p:nvPicPr>
          <p:cNvPr id="3" name="Picture 2" descr="http://krnb.com/steve-harvey/wp-content/uploads/sites/4/2014/08/2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470" y="1170822"/>
            <a:ext cx="6082610" cy="4558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238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0175" y="103031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Cambria" panose="02040503050406030204" pitchFamily="18" charset="0"/>
              </a:rPr>
              <a:t>Image 8</a:t>
            </a:r>
            <a:endParaRPr lang="en-US" sz="2800" b="1" dirty="0">
              <a:latin typeface="Cambria" panose="02040503050406030204" pitchFamily="18" charset="0"/>
            </a:endParaRPr>
          </a:p>
        </p:txBody>
      </p:sp>
      <p:pic>
        <p:nvPicPr>
          <p:cNvPr id="1026" name="Picture 2" descr="http://i.dailymail.co.uk/i/pix/2014/08/25/1408953372271_wps_2_Look_Different_Facing_Ch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048" y="1537840"/>
            <a:ext cx="6038850" cy="340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855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490175" y="103031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Cambria" panose="02040503050406030204" pitchFamily="18" charset="0"/>
              </a:rPr>
              <a:t>Image 9</a:t>
            </a:r>
            <a:endParaRPr lang="en-US" sz="2800" b="1" dirty="0">
              <a:latin typeface="Cambria" panose="02040503050406030204" pitchFamily="18" charset="0"/>
            </a:endParaRPr>
          </a:p>
        </p:txBody>
      </p:sp>
      <p:pic>
        <p:nvPicPr>
          <p:cNvPr id="6146" name="Picture 2" descr="http://api.ning.com/files/cl*TTM4ki1rYurYFQyhdd9oeiO40tSm7BzqX0tKTMZxDvOhvT26saQgEcqToT6SuWBGlHBz*r4zr1EBgNmu64pv-qE-Fc9JO/AntiRacismCampaignUnitedNationsBlogLinkBelow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595" y="816846"/>
            <a:ext cx="4390757" cy="5643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343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0175" y="103031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Cambria" panose="02040503050406030204" pitchFamily="18" charset="0"/>
              </a:rPr>
              <a:t>Image 10</a:t>
            </a:r>
            <a:endParaRPr lang="en-US" sz="2800" b="1" dirty="0">
              <a:latin typeface="Cambria" panose="02040503050406030204" pitchFamily="18" charset="0"/>
            </a:endParaRPr>
          </a:p>
        </p:txBody>
      </p:sp>
      <p:pic>
        <p:nvPicPr>
          <p:cNvPr id="5122" name="Picture 2" descr="http://api.ning.com/files/kV4MbYiv7oS0Os02vELDeupYRhIzEZly5VZEd0JS80q*OQA7RelyHm36pxAXgCicmuhWbeVJilE5M-Q3SnGCu0w*su9KbZCF/1082060723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313" y="958515"/>
            <a:ext cx="6050924" cy="484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3975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490175" y="103031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Cambria" panose="02040503050406030204" pitchFamily="18" charset="0"/>
              </a:rPr>
              <a:t>Image 11</a:t>
            </a:r>
            <a:endParaRPr lang="en-US" sz="2800" b="1" dirty="0">
              <a:latin typeface="Cambria" panose="02040503050406030204" pitchFamily="18" charset="0"/>
            </a:endParaRPr>
          </a:p>
        </p:txBody>
      </p:sp>
      <p:pic>
        <p:nvPicPr>
          <p:cNvPr id="3074" name="Picture 2" descr="http://uaf.org.uk/wp-content/uploads/2014/08/SUTR-michael-brown-leaflet-1-300x4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809" y="791089"/>
            <a:ext cx="3899973" cy="5532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8800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76541" y="633478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Cambria" panose="02040503050406030204" pitchFamily="18" charset="0"/>
              </a:rPr>
              <a:t>Image 12</a:t>
            </a:r>
            <a:endParaRPr lang="en-US" sz="2800" b="1" dirty="0">
              <a:latin typeface="Cambria" panose="02040503050406030204" pitchFamily="18" charset="0"/>
            </a:endParaRPr>
          </a:p>
        </p:txBody>
      </p:sp>
      <p:pic>
        <p:nvPicPr>
          <p:cNvPr id="4098" name="Picture 2" descr="http://files2.coloribus.com/files/adsarchive/part_286/2862605/file/promote-civil-rights-manson-small-652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210" y="103031"/>
            <a:ext cx="4955683" cy="619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212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217</TotalTime>
  <Words>197</Words>
  <Application>Microsoft Macintosh PowerPoint</Application>
  <PresentationFormat>Custom</PresentationFormat>
  <Paragraphs>28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Facet</vt:lpstr>
      <vt:lpstr>The Civil Rights  Era in Images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Jamal Michel</dc:creator>
  <cp:lastModifiedBy>Durham Public Schools</cp:lastModifiedBy>
  <cp:revision>14</cp:revision>
  <dcterms:created xsi:type="dcterms:W3CDTF">2015-02-02T04:01:27Z</dcterms:created>
  <dcterms:modified xsi:type="dcterms:W3CDTF">2015-02-03T18:30:52Z</dcterms:modified>
</cp:coreProperties>
</file>